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9" r:id="rId2"/>
    <p:sldId id="261" r:id="rId3"/>
    <p:sldId id="257" r:id="rId4"/>
  </p:sldIdLst>
  <p:sldSz cx="13055600" cy="8045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FAF97"/>
    <a:srgbClr val="E6EFEC"/>
    <a:srgbClr val="6C7B8B"/>
    <a:srgbClr val="4E93CB"/>
    <a:srgbClr val="668B8B"/>
    <a:srgbClr val="97CDCD"/>
    <a:srgbClr val="8DB6CF"/>
    <a:srgbClr val="C59D80"/>
    <a:srgbClr val="49708C"/>
    <a:srgbClr val="4C78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12"/>
    <p:restoredTop sz="94708"/>
  </p:normalViewPr>
  <p:slideViewPr>
    <p:cSldViewPr snapToGrid="0" snapToObjects="1">
      <p:cViewPr>
        <p:scale>
          <a:sx n="80" d="100"/>
          <a:sy n="80" d="100"/>
        </p:scale>
        <p:origin x="91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10.sv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1950" y="1316698"/>
            <a:ext cx="9791700" cy="2801009"/>
          </a:xfrm>
        </p:spPr>
        <p:txBody>
          <a:bodyPr anchor="b"/>
          <a:lstStyle>
            <a:lvl1pPr algn="ctr">
              <a:defRPr sz="6425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1950" y="4225724"/>
            <a:ext cx="9791700" cy="1942454"/>
          </a:xfrm>
        </p:spPr>
        <p:txBody>
          <a:bodyPr/>
          <a:lstStyle>
            <a:lvl1pPr marL="0" indent="0" algn="ctr">
              <a:buNone/>
              <a:defRPr sz="2570"/>
            </a:lvl1pPr>
            <a:lvl2pPr marL="489570" indent="0" algn="ctr">
              <a:buNone/>
              <a:defRPr sz="2142"/>
            </a:lvl2pPr>
            <a:lvl3pPr marL="979140" indent="0" algn="ctr">
              <a:buNone/>
              <a:defRPr sz="1927"/>
            </a:lvl3pPr>
            <a:lvl4pPr marL="1468709" indent="0" algn="ctr">
              <a:buNone/>
              <a:defRPr sz="1713"/>
            </a:lvl4pPr>
            <a:lvl5pPr marL="1958279" indent="0" algn="ctr">
              <a:buNone/>
              <a:defRPr sz="1713"/>
            </a:lvl5pPr>
            <a:lvl6pPr marL="2447849" indent="0" algn="ctr">
              <a:buNone/>
              <a:defRPr sz="1713"/>
            </a:lvl6pPr>
            <a:lvl7pPr marL="2937419" indent="0" algn="ctr">
              <a:buNone/>
              <a:defRPr sz="1713"/>
            </a:lvl7pPr>
            <a:lvl8pPr marL="3426988" indent="0" algn="ctr">
              <a:buNone/>
              <a:defRPr sz="1713"/>
            </a:lvl8pPr>
            <a:lvl9pPr marL="3916558" indent="0" algn="ctr">
              <a:buNone/>
              <a:defRPr sz="1713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53661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87455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914" y="428346"/>
            <a:ext cx="2815114" cy="6818147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7573" y="428346"/>
            <a:ext cx="8282146" cy="6818147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41539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82451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0773" y="2005777"/>
            <a:ext cx="11260455" cy="3346683"/>
          </a:xfrm>
        </p:spPr>
        <p:txBody>
          <a:bodyPr anchor="b"/>
          <a:lstStyle>
            <a:lvl1pPr>
              <a:defRPr sz="6425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0773" y="5384120"/>
            <a:ext cx="11260455" cy="1759942"/>
          </a:xfrm>
        </p:spPr>
        <p:txBody>
          <a:bodyPr/>
          <a:lstStyle>
            <a:lvl1pPr marL="0" indent="0">
              <a:buNone/>
              <a:defRPr sz="2570">
                <a:solidFill>
                  <a:schemeClr val="tx1">
                    <a:tint val="75000"/>
                  </a:schemeClr>
                </a:solidFill>
              </a:defRPr>
            </a:lvl1pPr>
            <a:lvl2pPr marL="489570" indent="0">
              <a:buNone/>
              <a:defRPr sz="2142">
                <a:solidFill>
                  <a:schemeClr val="tx1">
                    <a:tint val="75000"/>
                  </a:schemeClr>
                </a:solidFill>
              </a:defRPr>
            </a:lvl2pPr>
            <a:lvl3pPr marL="979140" indent="0">
              <a:buNone/>
              <a:defRPr sz="1927">
                <a:solidFill>
                  <a:schemeClr val="tx1">
                    <a:tint val="75000"/>
                  </a:schemeClr>
                </a:solidFill>
              </a:defRPr>
            </a:lvl3pPr>
            <a:lvl4pPr marL="1468709" indent="0">
              <a:buNone/>
              <a:defRPr sz="1713">
                <a:solidFill>
                  <a:schemeClr val="tx1">
                    <a:tint val="75000"/>
                  </a:schemeClr>
                </a:solidFill>
              </a:defRPr>
            </a:lvl4pPr>
            <a:lvl5pPr marL="1958279" indent="0">
              <a:buNone/>
              <a:defRPr sz="1713">
                <a:solidFill>
                  <a:schemeClr val="tx1">
                    <a:tint val="75000"/>
                  </a:schemeClr>
                </a:solidFill>
              </a:defRPr>
            </a:lvl5pPr>
            <a:lvl6pPr marL="2447849" indent="0">
              <a:buNone/>
              <a:defRPr sz="1713">
                <a:solidFill>
                  <a:schemeClr val="tx1">
                    <a:tint val="75000"/>
                  </a:schemeClr>
                </a:solidFill>
              </a:defRPr>
            </a:lvl6pPr>
            <a:lvl7pPr marL="2937419" indent="0">
              <a:buNone/>
              <a:defRPr sz="1713">
                <a:solidFill>
                  <a:schemeClr val="tx1">
                    <a:tint val="75000"/>
                  </a:schemeClr>
                </a:solidFill>
              </a:defRPr>
            </a:lvl7pPr>
            <a:lvl8pPr marL="3426988" indent="0">
              <a:buNone/>
              <a:defRPr sz="1713">
                <a:solidFill>
                  <a:schemeClr val="tx1">
                    <a:tint val="75000"/>
                  </a:schemeClr>
                </a:solidFill>
              </a:defRPr>
            </a:lvl8pPr>
            <a:lvl9pPr marL="3916558" indent="0">
              <a:buNone/>
              <a:defRPr sz="171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4073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7573" y="2141729"/>
            <a:ext cx="5548630" cy="510476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9398" y="2141729"/>
            <a:ext cx="5548630" cy="510476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99345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3" y="428346"/>
            <a:ext cx="11260455" cy="1555082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9274" y="1972253"/>
            <a:ext cx="5523130" cy="966571"/>
          </a:xfrm>
        </p:spPr>
        <p:txBody>
          <a:bodyPr anchor="b"/>
          <a:lstStyle>
            <a:lvl1pPr marL="0" indent="0">
              <a:buNone/>
              <a:defRPr sz="2570" b="1"/>
            </a:lvl1pPr>
            <a:lvl2pPr marL="489570" indent="0">
              <a:buNone/>
              <a:defRPr sz="2142" b="1"/>
            </a:lvl2pPr>
            <a:lvl3pPr marL="979140" indent="0">
              <a:buNone/>
              <a:defRPr sz="1927" b="1"/>
            </a:lvl3pPr>
            <a:lvl4pPr marL="1468709" indent="0">
              <a:buNone/>
              <a:defRPr sz="1713" b="1"/>
            </a:lvl4pPr>
            <a:lvl5pPr marL="1958279" indent="0">
              <a:buNone/>
              <a:defRPr sz="1713" b="1"/>
            </a:lvl5pPr>
            <a:lvl6pPr marL="2447849" indent="0">
              <a:buNone/>
              <a:defRPr sz="1713" b="1"/>
            </a:lvl6pPr>
            <a:lvl7pPr marL="2937419" indent="0">
              <a:buNone/>
              <a:defRPr sz="1713" b="1"/>
            </a:lvl7pPr>
            <a:lvl8pPr marL="3426988" indent="0">
              <a:buNone/>
              <a:defRPr sz="1713" b="1"/>
            </a:lvl8pPr>
            <a:lvl9pPr marL="3916558" indent="0">
              <a:buNone/>
              <a:defRPr sz="1713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9274" y="2938824"/>
            <a:ext cx="5523130" cy="432256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9398" y="1972253"/>
            <a:ext cx="5550330" cy="966571"/>
          </a:xfrm>
        </p:spPr>
        <p:txBody>
          <a:bodyPr anchor="b"/>
          <a:lstStyle>
            <a:lvl1pPr marL="0" indent="0">
              <a:buNone/>
              <a:defRPr sz="2570" b="1"/>
            </a:lvl1pPr>
            <a:lvl2pPr marL="489570" indent="0">
              <a:buNone/>
              <a:defRPr sz="2142" b="1"/>
            </a:lvl2pPr>
            <a:lvl3pPr marL="979140" indent="0">
              <a:buNone/>
              <a:defRPr sz="1927" b="1"/>
            </a:lvl3pPr>
            <a:lvl4pPr marL="1468709" indent="0">
              <a:buNone/>
              <a:defRPr sz="1713" b="1"/>
            </a:lvl4pPr>
            <a:lvl5pPr marL="1958279" indent="0">
              <a:buNone/>
              <a:defRPr sz="1713" b="1"/>
            </a:lvl5pPr>
            <a:lvl6pPr marL="2447849" indent="0">
              <a:buNone/>
              <a:defRPr sz="1713" b="1"/>
            </a:lvl6pPr>
            <a:lvl7pPr marL="2937419" indent="0">
              <a:buNone/>
              <a:defRPr sz="1713" b="1"/>
            </a:lvl7pPr>
            <a:lvl8pPr marL="3426988" indent="0">
              <a:buNone/>
              <a:defRPr sz="1713" b="1"/>
            </a:lvl8pPr>
            <a:lvl9pPr marL="3916558" indent="0">
              <a:buNone/>
              <a:defRPr sz="1713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9398" y="2938824"/>
            <a:ext cx="5550330" cy="432256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2408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5151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8002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4" y="536363"/>
            <a:ext cx="4210770" cy="1877272"/>
          </a:xfrm>
        </p:spPr>
        <p:txBody>
          <a:bodyPr anchor="b"/>
          <a:lstStyle>
            <a:lvl1pPr>
              <a:defRPr sz="3427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0330" y="1158396"/>
            <a:ext cx="6609398" cy="5717484"/>
          </a:xfrm>
        </p:spPr>
        <p:txBody>
          <a:bodyPr/>
          <a:lstStyle>
            <a:lvl1pPr>
              <a:defRPr sz="3427"/>
            </a:lvl1pPr>
            <a:lvl2pPr>
              <a:defRPr sz="2998"/>
            </a:lvl2pPr>
            <a:lvl3pPr>
              <a:defRPr sz="2570"/>
            </a:lvl3pPr>
            <a:lvl4pPr>
              <a:defRPr sz="2142"/>
            </a:lvl4pPr>
            <a:lvl5pPr>
              <a:defRPr sz="2142"/>
            </a:lvl5pPr>
            <a:lvl6pPr>
              <a:defRPr sz="2142"/>
            </a:lvl6pPr>
            <a:lvl7pPr>
              <a:defRPr sz="2142"/>
            </a:lvl7pPr>
            <a:lvl8pPr>
              <a:defRPr sz="2142"/>
            </a:lvl8pPr>
            <a:lvl9pPr>
              <a:defRPr sz="2142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9274" y="2413635"/>
            <a:ext cx="4210770" cy="4471557"/>
          </a:xfrm>
        </p:spPr>
        <p:txBody>
          <a:bodyPr/>
          <a:lstStyle>
            <a:lvl1pPr marL="0" indent="0">
              <a:buNone/>
              <a:defRPr sz="1713"/>
            </a:lvl1pPr>
            <a:lvl2pPr marL="489570" indent="0">
              <a:buNone/>
              <a:defRPr sz="1499"/>
            </a:lvl2pPr>
            <a:lvl3pPr marL="979140" indent="0">
              <a:buNone/>
              <a:defRPr sz="1285"/>
            </a:lvl3pPr>
            <a:lvl4pPr marL="1468709" indent="0">
              <a:buNone/>
              <a:defRPr sz="1071"/>
            </a:lvl4pPr>
            <a:lvl5pPr marL="1958279" indent="0">
              <a:buNone/>
              <a:defRPr sz="1071"/>
            </a:lvl5pPr>
            <a:lvl6pPr marL="2447849" indent="0">
              <a:buNone/>
              <a:defRPr sz="1071"/>
            </a:lvl6pPr>
            <a:lvl7pPr marL="2937419" indent="0">
              <a:buNone/>
              <a:defRPr sz="1071"/>
            </a:lvl7pPr>
            <a:lvl8pPr marL="3426988" indent="0">
              <a:buNone/>
              <a:defRPr sz="1071"/>
            </a:lvl8pPr>
            <a:lvl9pPr marL="3916558" indent="0">
              <a:buNone/>
              <a:defRPr sz="107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0019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4" y="536363"/>
            <a:ext cx="4210770" cy="1877272"/>
          </a:xfrm>
        </p:spPr>
        <p:txBody>
          <a:bodyPr anchor="b"/>
          <a:lstStyle>
            <a:lvl1pPr>
              <a:defRPr sz="3427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50330" y="1158396"/>
            <a:ext cx="6609398" cy="5717484"/>
          </a:xfrm>
        </p:spPr>
        <p:txBody>
          <a:bodyPr anchor="t"/>
          <a:lstStyle>
            <a:lvl1pPr marL="0" indent="0">
              <a:buNone/>
              <a:defRPr sz="3427"/>
            </a:lvl1pPr>
            <a:lvl2pPr marL="489570" indent="0">
              <a:buNone/>
              <a:defRPr sz="2998"/>
            </a:lvl2pPr>
            <a:lvl3pPr marL="979140" indent="0">
              <a:buNone/>
              <a:defRPr sz="2570"/>
            </a:lvl3pPr>
            <a:lvl4pPr marL="1468709" indent="0">
              <a:buNone/>
              <a:defRPr sz="2142"/>
            </a:lvl4pPr>
            <a:lvl5pPr marL="1958279" indent="0">
              <a:buNone/>
              <a:defRPr sz="2142"/>
            </a:lvl5pPr>
            <a:lvl6pPr marL="2447849" indent="0">
              <a:buNone/>
              <a:defRPr sz="2142"/>
            </a:lvl6pPr>
            <a:lvl7pPr marL="2937419" indent="0">
              <a:buNone/>
              <a:defRPr sz="2142"/>
            </a:lvl7pPr>
            <a:lvl8pPr marL="3426988" indent="0">
              <a:buNone/>
              <a:defRPr sz="2142"/>
            </a:lvl8pPr>
            <a:lvl9pPr marL="3916558" indent="0">
              <a:buNone/>
              <a:defRPr sz="2142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9274" y="2413635"/>
            <a:ext cx="4210770" cy="4471557"/>
          </a:xfrm>
        </p:spPr>
        <p:txBody>
          <a:bodyPr/>
          <a:lstStyle>
            <a:lvl1pPr marL="0" indent="0">
              <a:buNone/>
              <a:defRPr sz="1713"/>
            </a:lvl1pPr>
            <a:lvl2pPr marL="489570" indent="0">
              <a:buNone/>
              <a:defRPr sz="1499"/>
            </a:lvl2pPr>
            <a:lvl3pPr marL="979140" indent="0">
              <a:buNone/>
              <a:defRPr sz="1285"/>
            </a:lvl3pPr>
            <a:lvl4pPr marL="1468709" indent="0">
              <a:buNone/>
              <a:defRPr sz="1071"/>
            </a:lvl4pPr>
            <a:lvl5pPr marL="1958279" indent="0">
              <a:buNone/>
              <a:defRPr sz="1071"/>
            </a:lvl5pPr>
            <a:lvl6pPr marL="2447849" indent="0">
              <a:buNone/>
              <a:defRPr sz="1071"/>
            </a:lvl6pPr>
            <a:lvl7pPr marL="2937419" indent="0">
              <a:buNone/>
              <a:defRPr sz="1071"/>
            </a:lvl7pPr>
            <a:lvl8pPr marL="3426988" indent="0">
              <a:buNone/>
              <a:defRPr sz="1071"/>
            </a:lvl8pPr>
            <a:lvl9pPr marL="3916558" indent="0">
              <a:buNone/>
              <a:defRPr sz="107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3283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7573" y="428346"/>
            <a:ext cx="11260455" cy="15550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7573" y="2141729"/>
            <a:ext cx="11260455" cy="51047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7573" y="7456941"/>
            <a:ext cx="2937510" cy="4283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8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0DB66-F72E-BD40-9870-4717BC9832D9}" type="datetimeFigureOut">
              <a:rPr lang="pt-PT" smtClean="0"/>
              <a:t>12/08/22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24668" y="7456941"/>
            <a:ext cx="4406265" cy="4283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8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20518" y="7456941"/>
            <a:ext cx="2937510" cy="4283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8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98042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79140" rtl="0" eaLnBrk="1" latinLnBrk="0" hangingPunct="1">
        <a:lnSpc>
          <a:spcPct val="90000"/>
        </a:lnSpc>
        <a:spcBef>
          <a:spcPct val="0"/>
        </a:spcBef>
        <a:buNone/>
        <a:defRPr sz="471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4785" indent="-244785" algn="l" defTabSz="979140" rtl="0" eaLnBrk="1" latinLnBrk="0" hangingPunct="1">
        <a:lnSpc>
          <a:spcPct val="90000"/>
        </a:lnSpc>
        <a:spcBef>
          <a:spcPts val="1071"/>
        </a:spcBef>
        <a:buFont typeface="Arial" panose="020B0604020202020204" pitchFamily="34" charset="0"/>
        <a:buChar char="•"/>
        <a:defRPr sz="2998" kern="1200">
          <a:solidFill>
            <a:schemeClr val="tx1"/>
          </a:solidFill>
          <a:latin typeface="+mn-lt"/>
          <a:ea typeface="+mn-ea"/>
          <a:cs typeface="+mn-cs"/>
        </a:defRPr>
      </a:lvl1pPr>
      <a:lvl2pPr marL="734355" indent="-244785" algn="l" defTabSz="979140" rtl="0" eaLnBrk="1" latinLnBrk="0" hangingPunct="1">
        <a:lnSpc>
          <a:spcPct val="90000"/>
        </a:lnSpc>
        <a:spcBef>
          <a:spcPts val="535"/>
        </a:spcBef>
        <a:buFont typeface="Arial" panose="020B0604020202020204" pitchFamily="34" charset="0"/>
        <a:buChar char="•"/>
        <a:defRPr sz="2570" kern="1200">
          <a:solidFill>
            <a:schemeClr val="tx1"/>
          </a:solidFill>
          <a:latin typeface="+mn-lt"/>
          <a:ea typeface="+mn-ea"/>
          <a:cs typeface="+mn-cs"/>
        </a:defRPr>
      </a:lvl2pPr>
      <a:lvl3pPr marL="1223924" indent="-244785" algn="l" defTabSz="979140" rtl="0" eaLnBrk="1" latinLnBrk="0" hangingPunct="1">
        <a:lnSpc>
          <a:spcPct val="90000"/>
        </a:lnSpc>
        <a:spcBef>
          <a:spcPts val="535"/>
        </a:spcBef>
        <a:buFont typeface="Arial" panose="020B0604020202020204" pitchFamily="34" charset="0"/>
        <a:buChar char="•"/>
        <a:defRPr sz="2142" kern="1200">
          <a:solidFill>
            <a:schemeClr val="tx1"/>
          </a:solidFill>
          <a:latin typeface="+mn-lt"/>
          <a:ea typeface="+mn-ea"/>
          <a:cs typeface="+mn-cs"/>
        </a:defRPr>
      </a:lvl3pPr>
      <a:lvl4pPr marL="1713494" indent="-244785" algn="l" defTabSz="979140" rtl="0" eaLnBrk="1" latinLnBrk="0" hangingPunct="1">
        <a:lnSpc>
          <a:spcPct val="90000"/>
        </a:lnSpc>
        <a:spcBef>
          <a:spcPts val="535"/>
        </a:spcBef>
        <a:buFont typeface="Arial" panose="020B0604020202020204" pitchFamily="34" charset="0"/>
        <a:buChar char="•"/>
        <a:defRPr sz="1927" kern="1200">
          <a:solidFill>
            <a:schemeClr val="tx1"/>
          </a:solidFill>
          <a:latin typeface="+mn-lt"/>
          <a:ea typeface="+mn-ea"/>
          <a:cs typeface="+mn-cs"/>
        </a:defRPr>
      </a:lvl4pPr>
      <a:lvl5pPr marL="2203064" indent="-244785" algn="l" defTabSz="979140" rtl="0" eaLnBrk="1" latinLnBrk="0" hangingPunct="1">
        <a:lnSpc>
          <a:spcPct val="90000"/>
        </a:lnSpc>
        <a:spcBef>
          <a:spcPts val="535"/>
        </a:spcBef>
        <a:buFont typeface="Arial" panose="020B0604020202020204" pitchFamily="34" charset="0"/>
        <a:buChar char="•"/>
        <a:defRPr sz="1927" kern="1200">
          <a:solidFill>
            <a:schemeClr val="tx1"/>
          </a:solidFill>
          <a:latin typeface="+mn-lt"/>
          <a:ea typeface="+mn-ea"/>
          <a:cs typeface="+mn-cs"/>
        </a:defRPr>
      </a:lvl5pPr>
      <a:lvl6pPr marL="2692634" indent="-244785" algn="l" defTabSz="979140" rtl="0" eaLnBrk="1" latinLnBrk="0" hangingPunct="1">
        <a:lnSpc>
          <a:spcPct val="90000"/>
        </a:lnSpc>
        <a:spcBef>
          <a:spcPts val="535"/>
        </a:spcBef>
        <a:buFont typeface="Arial" panose="020B0604020202020204" pitchFamily="34" charset="0"/>
        <a:buChar char="•"/>
        <a:defRPr sz="1927" kern="1200">
          <a:solidFill>
            <a:schemeClr val="tx1"/>
          </a:solidFill>
          <a:latin typeface="+mn-lt"/>
          <a:ea typeface="+mn-ea"/>
          <a:cs typeface="+mn-cs"/>
        </a:defRPr>
      </a:lvl6pPr>
      <a:lvl7pPr marL="3182203" indent="-244785" algn="l" defTabSz="979140" rtl="0" eaLnBrk="1" latinLnBrk="0" hangingPunct="1">
        <a:lnSpc>
          <a:spcPct val="90000"/>
        </a:lnSpc>
        <a:spcBef>
          <a:spcPts val="535"/>
        </a:spcBef>
        <a:buFont typeface="Arial" panose="020B0604020202020204" pitchFamily="34" charset="0"/>
        <a:buChar char="•"/>
        <a:defRPr sz="1927" kern="1200">
          <a:solidFill>
            <a:schemeClr val="tx1"/>
          </a:solidFill>
          <a:latin typeface="+mn-lt"/>
          <a:ea typeface="+mn-ea"/>
          <a:cs typeface="+mn-cs"/>
        </a:defRPr>
      </a:lvl7pPr>
      <a:lvl8pPr marL="3671773" indent="-244785" algn="l" defTabSz="979140" rtl="0" eaLnBrk="1" latinLnBrk="0" hangingPunct="1">
        <a:lnSpc>
          <a:spcPct val="90000"/>
        </a:lnSpc>
        <a:spcBef>
          <a:spcPts val="535"/>
        </a:spcBef>
        <a:buFont typeface="Arial" panose="020B0604020202020204" pitchFamily="34" charset="0"/>
        <a:buChar char="•"/>
        <a:defRPr sz="1927" kern="1200">
          <a:solidFill>
            <a:schemeClr val="tx1"/>
          </a:solidFill>
          <a:latin typeface="+mn-lt"/>
          <a:ea typeface="+mn-ea"/>
          <a:cs typeface="+mn-cs"/>
        </a:defRPr>
      </a:lvl8pPr>
      <a:lvl9pPr marL="4161343" indent="-244785" algn="l" defTabSz="979140" rtl="0" eaLnBrk="1" latinLnBrk="0" hangingPunct="1">
        <a:lnSpc>
          <a:spcPct val="90000"/>
        </a:lnSpc>
        <a:spcBef>
          <a:spcPts val="535"/>
        </a:spcBef>
        <a:buFont typeface="Arial" panose="020B0604020202020204" pitchFamily="34" charset="0"/>
        <a:buChar char="•"/>
        <a:defRPr sz="192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9140" rtl="0" eaLnBrk="1" latinLnBrk="0" hangingPunct="1">
        <a:defRPr sz="1927" kern="1200">
          <a:solidFill>
            <a:schemeClr val="tx1"/>
          </a:solidFill>
          <a:latin typeface="+mn-lt"/>
          <a:ea typeface="+mn-ea"/>
          <a:cs typeface="+mn-cs"/>
        </a:defRPr>
      </a:lvl1pPr>
      <a:lvl2pPr marL="489570" algn="l" defTabSz="979140" rtl="0" eaLnBrk="1" latinLnBrk="0" hangingPunct="1">
        <a:defRPr sz="1927" kern="1200">
          <a:solidFill>
            <a:schemeClr val="tx1"/>
          </a:solidFill>
          <a:latin typeface="+mn-lt"/>
          <a:ea typeface="+mn-ea"/>
          <a:cs typeface="+mn-cs"/>
        </a:defRPr>
      </a:lvl2pPr>
      <a:lvl3pPr marL="979140" algn="l" defTabSz="979140" rtl="0" eaLnBrk="1" latinLnBrk="0" hangingPunct="1">
        <a:defRPr sz="1927" kern="1200">
          <a:solidFill>
            <a:schemeClr val="tx1"/>
          </a:solidFill>
          <a:latin typeface="+mn-lt"/>
          <a:ea typeface="+mn-ea"/>
          <a:cs typeface="+mn-cs"/>
        </a:defRPr>
      </a:lvl3pPr>
      <a:lvl4pPr marL="1468709" algn="l" defTabSz="979140" rtl="0" eaLnBrk="1" latinLnBrk="0" hangingPunct="1">
        <a:defRPr sz="1927" kern="1200">
          <a:solidFill>
            <a:schemeClr val="tx1"/>
          </a:solidFill>
          <a:latin typeface="+mn-lt"/>
          <a:ea typeface="+mn-ea"/>
          <a:cs typeface="+mn-cs"/>
        </a:defRPr>
      </a:lvl4pPr>
      <a:lvl5pPr marL="1958279" algn="l" defTabSz="979140" rtl="0" eaLnBrk="1" latinLnBrk="0" hangingPunct="1">
        <a:defRPr sz="1927" kern="1200">
          <a:solidFill>
            <a:schemeClr val="tx1"/>
          </a:solidFill>
          <a:latin typeface="+mn-lt"/>
          <a:ea typeface="+mn-ea"/>
          <a:cs typeface="+mn-cs"/>
        </a:defRPr>
      </a:lvl5pPr>
      <a:lvl6pPr marL="2447849" algn="l" defTabSz="979140" rtl="0" eaLnBrk="1" latinLnBrk="0" hangingPunct="1">
        <a:defRPr sz="1927" kern="1200">
          <a:solidFill>
            <a:schemeClr val="tx1"/>
          </a:solidFill>
          <a:latin typeface="+mn-lt"/>
          <a:ea typeface="+mn-ea"/>
          <a:cs typeface="+mn-cs"/>
        </a:defRPr>
      </a:lvl6pPr>
      <a:lvl7pPr marL="2937419" algn="l" defTabSz="979140" rtl="0" eaLnBrk="1" latinLnBrk="0" hangingPunct="1">
        <a:defRPr sz="1927" kern="1200">
          <a:solidFill>
            <a:schemeClr val="tx1"/>
          </a:solidFill>
          <a:latin typeface="+mn-lt"/>
          <a:ea typeface="+mn-ea"/>
          <a:cs typeface="+mn-cs"/>
        </a:defRPr>
      </a:lvl7pPr>
      <a:lvl8pPr marL="3426988" algn="l" defTabSz="979140" rtl="0" eaLnBrk="1" latinLnBrk="0" hangingPunct="1">
        <a:defRPr sz="1927" kern="1200">
          <a:solidFill>
            <a:schemeClr val="tx1"/>
          </a:solidFill>
          <a:latin typeface="+mn-lt"/>
          <a:ea typeface="+mn-ea"/>
          <a:cs typeface="+mn-cs"/>
        </a:defRPr>
      </a:lvl8pPr>
      <a:lvl9pPr marL="3916558" algn="l" defTabSz="979140" rtl="0" eaLnBrk="1" latinLnBrk="0" hangingPunct="1">
        <a:defRPr sz="192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7" Type="http://schemas.microsoft.com/office/2007/relationships/hdphoto" Target="../media/hdphoto1.wdp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tângulo 43">
            <a:extLst>
              <a:ext uri="{FF2B5EF4-FFF2-40B4-BE49-F238E27FC236}">
                <a16:creationId xmlns:a16="http://schemas.microsoft.com/office/drawing/2014/main" id="{1FE83D23-CD39-998D-2473-530040C7BAC7}"/>
              </a:ext>
            </a:extLst>
          </p:cNvPr>
          <p:cNvSpPr/>
          <p:nvPr/>
        </p:nvSpPr>
        <p:spPr>
          <a:xfrm>
            <a:off x="164592" y="69299"/>
            <a:ext cx="56501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latin typeface="Times" pitchFamily="2" charset="0"/>
              </a:rPr>
              <a:t>Life Stages of </a:t>
            </a:r>
            <a:r>
              <a:rPr lang="en-GB" b="1" i="1" dirty="0">
                <a:latin typeface="Times" pitchFamily="2" charset="0"/>
              </a:rPr>
              <a:t>Patella aspera </a:t>
            </a:r>
            <a:r>
              <a:rPr lang="en-GB" b="1" dirty="0">
                <a:latin typeface="Times" pitchFamily="2" charset="0"/>
              </a:rPr>
              <a:t>and </a:t>
            </a:r>
            <a:r>
              <a:rPr lang="en-GB" b="1" i="1" dirty="0">
                <a:latin typeface="Times" pitchFamily="2" charset="0"/>
              </a:rPr>
              <a:t>Patella </a:t>
            </a:r>
            <a:r>
              <a:rPr lang="en-GB" b="1" i="1" dirty="0" err="1">
                <a:latin typeface="Times" pitchFamily="2" charset="0"/>
              </a:rPr>
              <a:t>candei</a:t>
            </a:r>
            <a:endParaRPr lang="en-GB" b="1" i="1" dirty="0">
              <a:latin typeface="Times" pitchFamily="2" charset="0"/>
            </a:endParaRPr>
          </a:p>
          <a:p>
            <a:pPr algn="ctr"/>
            <a:r>
              <a:rPr lang="en-GB" dirty="0">
                <a:latin typeface="Times" pitchFamily="2" charset="0"/>
              </a:rPr>
              <a:t>(</a:t>
            </a:r>
            <a:r>
              <a:rPr lang="en-GB" dirty="0" err="1">
                <a:latin typeface="Times" pitchFamily="2" charset="0"/>
              </a:rPr>
              <a:t>Cañizares</a:t>
            </a:r>
            <a:r>
              <a:rPr lang="en-GB" dirty="0">
                <a:latin typeface="Times" pitchFamily="2" charset="0"/>
              </a:rPr>
              <a:t> et al., 2022; Vasconcelos et al., 2022)</a:t>
            </a:r>
          </a:p>
        </p:txBody>
      </p:sp>
      <p:grpSp>
        <p:nvGrpSpPr>
          <p:cNvPr id="1087" name="Agrupar 1086">
            <a:extLst>
              <a:ext uri="{FF2B5EF4-FFF2-40B4-BE49-F238E27FC236}">
                <a16:creationId xmlns:a16="http://schemas.microsoft.com/office/drawing/2014/main" id="{B4B8685B-1D57-32D1-0756-BBFA6473F58F}"/>
              </a:ext>
            </a:extLst>
          </p:cNvPr>
          <p:cNvGrpSpPr/>
          <p:nvPr/>
        </p:nvGrpSpPr>
        <p:grpSpPr>
          <a:xfrm>
            <a:off x="2307865" y="214400"/>
            <a:ext cx="9315369" cy="7562157"/>
            <a:chOff x="2319439" y="409745"/>
            <a:chExt cx="9315369" cy="7562157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31B1D61C-E5FE-0414-06B9-6DBFCAEF016F}"/>
                </a:ext>
              </a:extLst>
            </p:cNvPr>
            <p:cNvSpPr/>
            <p:nvPr/>
          </p:nvSpPr>
          <p:spPr>
            <a:xfrm>
              <a:off x="3315022" y="1222213"/>
              <a:ext cx="6120000" cy="6120000"/>
            </a:xfrm>
            <a:prstGeom prst="ellipse">
              <a:avLst/>
            </a:prstGeom>
            <a:solidFill>
              <a:srgbClr val="E5EEE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4000" b="1" dirty="0">
                  <a:solidFill>
                    <a:srgbClr val="6C7B8B"/>
                  </a:solidFill>
                  <a:latin typeface="MuktaMahee Regular" panose="020B0000000000000000" pitchFamily="34" charset="77"/>
                  <a:cs typeface="MuktaMahee Regular" panose="020B0000000000000000" pitchFamily="34" charset="77"/>
                </a:rPr>
                <a:t>Life Stages</a:t>
              </a:r>
            </a:p>
            <a:p>
              <a:pPr algn="ctr"/>
              <a:r>
                <a:rPr lang="en-GB" sz="4000" b="1" dirty="0">
                  <a:solidFill>
                    <a:srgbClr val="6C7B8B"/>
                  </a:solidFill>
                  <a:latin typeface="MuktaMahee Regular" panose="020B0000000000000000" pitchFamily="34" charset="77"/>
                  <a:cs typeface="MuktaMahee Regular" panose="020B0000000000000000" pitchFamily="34" charset="77"/>
                </a:rPr>
                <a:t>Cycle</a:t>
              </a:r>
              <a:endParaRPr lang="en-GB" sz="4000" dirty="0">
                <a:solidFill>
                  <a:srgbClr val="6C7B8B"/>
                </a:solidFill>
                <a:latin typeface="MuktaMahee Regular" panose="020B0000000000000000" pitchFamily="34" charset="77"/>
                <a:cs typeface="MuktaMahee Regular" panose="020B0000000000000000" pitchFamily="34" charset="77"/>
              </a:endParaRPr>
            </a:p>
          </p:txBody>
        </p:sp>
        <p:sp>
          <p:nvSpPr>
            <p:cNvPr id="1037" name="Oval 1036">
              <a:extLst>
                <a:ext uri="{FF2B5EF4-FFF2-40B4-BE49-F238E27FC236}">
                  <a16:creationId xmlns:a16="http://schemas.microsoft.com/office/drawing/2014/main" id="{CD27DE8E-2435-3674-B732-FAB55E0CE4D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19439" y="2111763"/>
              <a:ext cx="2160000" cy="2160000"/>
            </a:xfrm>
            <a:prstGeom prst="ellipse">
              <a:avLst/>
            </a:prstGeom>
            <a:solidFill>
              <a:srgbClr val="E6EFEC">
                <a:alpha val="65657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000">
                <a:solidFill>
                  <a:srgbClr val="6C7B8B"/>
                </a:solidFill>
                <a:highlight>
                  <a:srgbClr val="6C7B8B"/>
                </a:highlight>
                <a:latin typeface="MuktaMahee Regular" panose="020B0000000000000000" pitchFamily="34" charset="77"/>
                <a:cs typeface="MuktaMahee Regular" panose="020B0000000000000000" pitchFamily="34" charset="77"/>
              </a:endParaRPr>
            </a:p>
          </p:txBody>
        </p:sp>
        <p:pic>
          <p:nvPicPr>
            <p:cNvPr id="19" name="Imagem 18" descr="Uma imagem com orifício&#10;&#10;Descrição gerada automaticamente">
              <a:extLst>
                <a:ext uri="{FF2B5EF4-FFF2-40B4-BE49-F238E27FC236}">
                  <a16:creationId xmlns:a16="http://schemas.microsoft.com/office/drawing/2014/main" id="{B9F7FF07-C958-60EC-361D-620DFBB8D6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983" t="14163" r="7240" b="24776"/>
            <a:stretch/>
          </p:blipFill>
          <p:spPr>
            <a:xfrm>
              <a:off x="3389407" y="2537954"/>
              <a:ext cx="422329" cy="360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CFD6D9AD-1F3A-1CEA-9EA5-C08FB4DA09B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53887" y="2940507"/>
              <a:ext cx="504000" cy="51907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id="{95D45E41-E274-6D1A-58BD-8928EDC9A982}"/>
                </a:ext>
              </a:extLst>
            </p:cNvPr>
            <p:cNvSpPr txBox="1"/>
            <p:nvPr/>
          </p:nvSpPr>
          <p:spPr>
            <a:xfrm>
              <a:off x="3026580" y="3755480"/>
              <a:ext cx="74571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200" b="1" dirty="0">
                  <a:solidFill>
                    <a:srgbClr val="49708C"/>
                  </a:solidFill>
                  <a:latin typeface="MuktaMahee Regular" panose="020B0000000000000000" pitchFamily="34" charset="77"/>
                  <a:cs typeface="MuktaMahee Regular" panose="020B0000000000000000" pitchFamily="34" charset="77"/>
                </a:rPr>
                <a:t>Egg</a:t>
              </a:r>
              <a:r>
                <a:rPr lang="en-GB" sz="2200" b="1" dirty="0">
                  <a:solidFill>
                    <a:srgbClr val="6C7B8B"/>
                  </a:solidFill>
                  <a:latin typeface="MuktaMahee Regular" panose="020B0000000000000000" pitchFamily="34" charset="77"/>
                  <a:cs typeface="MuktaMahee Regular" panose="020B0000000000000000" pitchFamily="34" charset="77"/>
                </a:rPr>
                <a:t>s</a:t>
              </a:r>
            </a:p>
          </p:txBody>
        </p:sp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7BCA7957-6956-882B-9F26-62C7365D1A16}"/>
                </a:ext>
              </a:extLst>
            </p:cNvPr>
            <p:cNvSpPr txBox="1"/>
            <p:nvPr/>
          </p:nvSpPr>
          <p:spPr>
            <a:xfrm>
              <a:off x="4436638" y="2041304"/>
              <a:ext cx="114782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 dirty="0">
                  <a:solidFill>
                    <a:srgbClr val="49708C"/>
                  </a:solidFill>
                </a:rPr>
                <a:t>0.7 days</a:t>
              </a:r>
            </a:p>
          </p:txBody>
        </p:sp>
        <p:pic>
          <p:nvPicPr>
            <p:cNvPr id="46" name="Gráfico 45" descr="Cronómetro 75% com preenchimento sólido">
              <a:extLst>
                <a:ext uri="{FF2B5EF4-FFF2-40B4-BE49-F238E27FC236}">
                  <a16:creationId xmlns:a16="http://schemas.microsoft.com/office/drawing/2014/main" id="{147C24B6-25B5-02A0-49A4-02E8D727FD1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4615176" y="1689434"/>
              <a:ext cx="443255" cy="443255"/>
            </a:xfrm>
            <a:prstGeom prst="rect">
              <a:avLst/>
            </a:prstGeom>
          </p:spPr>
        </p:pic>
        <p:pic>
          <p:nvPicPr>
            <p:cNvPr id="59" name="Imagem 58">
              <a:extLst>
                <a:ext uri="{FF2B5EF4-FFF2-40B4-BE49-F238E27FC236}">
                  <a16:creationId xmlns:a16="http://schemas.microsoft.com/office/drawing/2014/main" id="{06100CD7-3268-3099-69BB-AD937D56DBF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35812" y="2808607"/>
              <a:ext cx="489360" cy="50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60" name="Imagem 59">
              <a:extLst>
                <a:ext uri="{FF2B5EF4-FFF2-40B4-BE49-F238E27FC236}">
                  <a16:creationId xmlns:a16="http://schemas.microsoft.com/office/drawing/2014/main" id="{006D228F-9F32-B3C9-B20F-CBD33EAEEF4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66345" y="2410637"/>
              <a:ext cx="540000" cy="55615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20" name="Imagem 19" descr="Uma imagem com orifício&#10;&#10;Descrição gerada automaticamente">
              <a:extLst>
                <a:ext uri="{FF2B5EF4-FFF2-40B4-BE49-F238E27FC236}">
                  <a16:creationId xmlns:a16="http://schemas.microsoft.com/office/drawing/2014/main" id="{72BDCBF8-F0D3-D3F2-73BF-5392EA84BF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983" t="14163" r="7240" b="24776"/>
            <a:stretch/>
          </p:blipFill>
          <p:spPr>
            <a:xfrm>
              <a:off x="3084835" y="2965080"/>
              <a:ext cx="380095" cy="324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24" name="Gráfico 1023" descr="Cronómetro 75% com preenchimento sólido">
              <a:extLst>
                <a:ext uri="{FF2B5EF4-FFF2-40B4-BE49-F238E27FC236}">
                  <a16:creationId xmlns:a16="http://schemas.microsoft.com/office/drawing/2014/main" id="{7DC432D2-3752-C1FB-1AF3-2B9F90E2B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7518543" y="1616153"/>
              <a:ext cx="443255" cy="443255"/>
            </a:xfrm>
            <a:prstGeom prst="rect">
              <a:avLst/>
            </a:prstGeom>
          </p:spPr>
        </p:pic>
        <p:sp>
          <p:nvSpPr>
            <p:cNvPr id="1025" name="CaixaDeTexto 1024">
              <a:extLst>
                <a:ext uri="{FF2B5EF4-FFF2-40B4-BE49-F238E27FC236}">
                  <a16:creationId xmlns:a16="http://schemas.microsoft.com/office/drawing/2014/main" id="{8E578F51-71CB-563B-6F1B-502F64A19694}"/>
                </a:ext>
              </a:extLst>
            </p:cNvPr>
            <p:cNvSpPr txBox="1"/>
            <p:nvPr/>
          </p:nvSpPr>
          <p:spPr>
            <a:xfrm>
              <a:off x="8605430" y="4411994"/>
              <a:ext cx="10821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 dirty="0">
                  <a:solidFill>
                    <a:srgbClr val="49708C"/>
                  </a:solidFill>
                </a:rPr>
                <a:t>4 days</a:t>
              </a:r>
            </a:p>
          </p:txBody>
        </p:sp>
        <p:pic>
          <p:nvPicPr>
            <p:cNvPr id="1027" name="Gráfico 1026" descr="Cronómetro 75% com preenchimento sólido">
              <a:extLst>
                <a:ext uri="{FF2B5EF4-FFF2-40B4-BE49-F238E27FC236}">
                  <a16:creationId xmlns:a16="http://schemas.microsoft.com/office/drawing/2014/main" id="{96A85277-AF86-8266-1B7C-672F6932BB1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733166" y="4060124"/>
              <a:ext cx="443255" cy="443255"/>
            </a:xfrm>
            <a:prstGeom prst="rect">
              <a:avLst/>
            </a:prstGeom>
          </p:spPr>
        </p:pic>
        <p:sp>
          <p:nvSpPr>
            <p:cNvPr id="1029" name="CaixaDeTexto 1028">
              <a:extLst>
                <a:ext uri="{FF2B5EF4-FFF2-40B4-BE49-F238E27FC236}">
                  <a16:creationId xmlns:a16="http://schemas.microsoft.com/office/drawing/2014/main" id="{7476A524-8666-152B-7346-D00979F99D56}"/>
                </a:ext>
              </a:extLst>
            </p:cNvPr>
            <p:cNvSpPr txBox="1"/>
            <p:nvPr/>
          </p:nvSpPr>
          <p:spPr>
            <a:xfrm>
              <a:off x="7997618" y="5922877"/>
              <a:ext cx="82360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 dirty="0">
                  <a:solidFill>
                    <a:srgbClr val="49708C"/>
                  </a:solidFill>
                </a:rPr>
                <a:t>3 days</a:t>
              </a:r>
            </a:p>
          </p:txBody>
        </p:sp>
        <p:pic>
          <p:nvPicPr>
            <p:cNvPr id="1030" name="Gráfico 1029" descr="Cronómetro 75% com preenchimento sólido">
              <a:extLst>
                <a:ext uri="{FF2B5EF4-FFF2-40B4-BE49-F238E27FC236}">
                  <a16:creationId xmlns:a16="http://schemas.microsoft.com/office/drawing/2014/main" id="{3D5EC8E2-03F7-3C81-846F-E5A9C340F5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8176154" y="5571007"/>
              <a:ext cx="443255" cy="443255"/>
            </a:xfrm>
            <a:prstGeom prst="rect">
              <a:avLst/>
            </a:prstGeom>
          </p:spPr>
        </p:pic>
        <p:sp>
          <p:nvSpPr>
            <p:cNvPr id="1031" name="CaixaDeTexto 1030">
              <a:extLst>
                <a:ext uri="{FF2B5EF4-FFF2-40B4-BE49-F238E27FC236}">
                  <a16:creationId xmlns:a16="http://schemas.microsoft.com/office/drawing/2014/main" id="{8692E7E7-ABCC-D193-2454-444F2243A5CF}"/>
                </a:ext>
              </a:extLst>
            </p:cNvPr>
            <p:cNvSpPr txBox="1"/>
            <p:nvPr/>
          </p:nvSpPr>
          <p:spPr>
            <a:xfrm>
              <a:off x="4923210" y="6705018"/>
              <a:ext cx="1393498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 i="1" dirty="0">
                  <a:solidFill>
                    <a:srgbClr val="49708C"/>
                  </a:solidFill>
                </a:rPr>
                <a:t>ca</a:t>
              </a:r>
              <a:r>
                <a:rPr lang="en-GB" b="1" dirty="0">
                  <a:solidFill>
                    <a:srgbClr val="49708C"/>
                  </a:solidFill>
                </a:rPr>
                <a:t>. 730 days</a:t>
              </a:r>
            </a:p>
          </p:txBody>
        </p:sp>
        <p:pic>
          <p:nvPicPr>
            <p:cNvPr id="1032" name="Gráfico 1031" descr="Cronómetro 75% com preenchimento sólido">
              <a:extLst>
                <a:ext uri="{FF2B5EF4-FFF2-40B4-BE49-F238E27FC236}">
                  <a16:creationId xmlns:a16="http://schemas.microsoft.com/office/drawing/2014/main" id="{67C14AE6-C1A7-0F02-1863-D0A31C179C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297228" y="6289408"/>
              <a:ext cx="443255" cy="443255"/>
            </a:xfrm>
            <a:prstGeom prst="rect">
              <a:avLst/>
            </a:prstGeom>
          </p:spPr>
        </p:pic>
        <p:sp>
          <p:nvSpPr>
            <p:cNvPr id="1040" name="Oval 1039">
              <a:extLst>
                <a:ext uri="{FF2B5EF4-FFF2-40B4-BE49-F238E27FC236}">
                  <a16:creationId xmlns:a16="http://schemas.microsoft.com/office/drawing/2014/main" id="{6355C9A7-755B-F80F-5271-BC7D96DEF1B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165409" y="409745"/>
              <a:ext cx="2160000" cy="2160000"/>
            </a:xfrm>
            <a:prstGeom prst="ellipse">
              <a:avLst/>
            </a:prstGeom>
            <a:solidFill>
              <a:srgbClr val="E6EFEC">
                <a:alpha val="66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000">
                <a:solidFill>
                  <a:srgbClr val="6C7B8B"/>
                </a:solidFill>
                <a:highlight>
                  <a:srgbClr val="6C7B8B"/>
                </a:highlight>
                <a:latin typeface="MuktaMahee Regular" panose="020B0000000000000000" pitchFamily="34" charset="77"/>
                <a:cs typeface="MuktaMahee Regular" panose="020B0000000000000000" pitchFamily="34" charset="77"/>
              </a:endParaRPr>
            </a:p>
          </p:txBody>
        </p:sp>
        <p:sp>
          <p:nvSpPr>
            <p:cNvPr id="1043" name="Oval 1042">
              <a:extLst>
                <a:ext uri="{FF2B5EF4-FFF2-40B4-BE49-F238E27FC236}">
                  <a16:creationId xmlns:a16="http://schemas.microsoft.com/office/drawing/2014/main" id="{4D66CEFF-BD55-CEC8-7C59-CA678D87C5E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815711" y="5235104"/>
              <a:ext cx="1980000" cy="1980000"/>
            </a:xfrm>
            <a:prstGeom prst="ellipse">
              <a:avLst/>
            </a:prstGeom>
            <a:solidFill>
              <a:srgbClr val="E6EFEC">
                <a:alpha val="66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000">
                <a:solidFill>
                  <a:srgbClr val="6C7B8B"/>
                </a:solidFill>
                <a:highlight>
                  <a:srgbClr val="6C7B8B"/>
                </a:highlight>
                <a:latin typeface="MuktaMahee Regular" panose="020B0000000000000000" pitchFamily="34" charset="77"/>
                <a:cs typeface="MuktaMahee Regular" panose="020B0000000000000000" pitchFamily="34" charset="77"/>
              </a:endParaRPr>
            </a:p>
          </p:txBody>
        </p:sp>
        <p:sp>
          <p:nvSpPr>
            <p:cNvPr id="1041" name="Oval 1040">
              <a:extLst>
                <a:ext uri="{FF2B5EF4-FFF2-40B4-BE49-F238E27FC236}">
                  <a16:creationId xmlns:a16="http://schemas.microsoft.com/office/drawing/2014/main" id="{749C3386-4380-6DE9-42E5-07F66863C8F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284039" y="5991902"/>
              <a:ext cx="1980000" cy="1980000"/>
            </a:xfrm>
            <a:prstGeom prst="ellipse">
              <a:avLst/>
            </a:prstGeom>
            <a:solidFill>
              <a:srgbClr val="E6EFEC">
                <a:alpha val="66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000">
                <a:solidFill>
                  <a:srgbClr val="6C7B8B"/>
                </a:solidFill>
                <a:highlight>
                  <a:srgbClr val="6C7B8B"/>
                </a:highlight>
                <a:latin typeface="MuktaMahee Regular" panose="020B0000000000000000" pitchFamily="34" charset="77"/>
                <a:cs typeface="MuktaMahee Regular" panose="020B0000000000000000" pitchFamily="34" charset="77"/>
              </a:endParaRPr>
            </a:p>
          </p:txBody>
        </p:sp>
        <p:sp>
          <p:nvSpPr>
            <p:cNvPr id="1042" name="Oval 1041">
              <a:extLst>
                <a:ext uri="{FF2B5EF4-FFF2-40B4-BE49-F238E27FC236}">
                  <a16:creationId xmlns:a16="http://schemas.microsoft.com/office/drawing/2014/main" id="{58F3C27E-D3B9-5AA0-46BC-B96B33C23D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959232" y="1867445"/>
              <a:ext cx="2160000" cy="2160000"/>
            </a:xfrm>
            <a:prstGeom prst="ellipse">
              <a:avLst/>
            </a:prstGeom>
            <a:solidFill>
              <a:srgbClr val="E6EFEC">
                <a:alpha val="66000"/>
              </a:srgb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000" dirty="0">
                <a:solidFill>
                  <a:srgbClr val="6C7B8B"/>
                </a:solidFill>
                <a:highlight>
                  <a:srgbClr val="6C7B8B"/>
                </a:highlight>
                <a:latin typeface="MuktaMahee Regular" panose="020B0000000000000000" pitchFamily="34" charset="77"/>
                <a:cs typeface="MuktaMahee Regular" panose="020B0000000000000000" pitchFamily="34" charset="77"/>
              </a:endParaRPr>
            </a:p>
          </p:txBody>
        </p:sp>
        <p:sp>
          <p:nvSpPr>
            <p:cNvPr id="1045" name="Retângulo Arredondado 1044">
              <a:extLst>
                <a:ext uri="{FF2B5EF4-FFF2-40B4-BE49-F238E27FC236}">
                  <a16:creationId xmlns:a16="http://schemas.microsoft.com/office/drawing/2014/main" id="{EEB697D8-C5CC-5EA9-0814-D63463390859}"/>
                </a:ext>
              </a:extLst>
            </p:cNvPr>
            <p:cNvSpPr/>
            <p:nvPr/>
          </p:nvSpPr>
          <p:spPr>
            <a:xfrm>
              <a:off x="9375639" y="5057515"/>
              <a:ext cx="2259169" cy="712765"/>
            </a:xfrm>
            <a:prstGeom prst="roundRect">
              <a:avLst/>
            </a:prstGeom>
            <a:solidFill>
              <a:srgbClr val="DFAF97">
                <a:alpha val="78635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rgbClr val="49708C"/>
                  </a:solidFill>
                  <a:latin typeface="MuktaMahee Regular" panose="020B0000000000000000" pitchFamily="34" charset="77"/>
                  <a:cs typeface="MuktaMahee Regular" panose="020B0000000000000000" pitchFamily="34" charset="77"/>
                </a:rPr>
                <a:t>Settlement </a:t>
              </a:r>
            </a:p>
            <a:p>
              <a:pPr algn="ctr"/>
              <a:r>
                <a:rPr lang="en-GB" b="1" dirty="0">
                  <a:solidFill>
                    <a:srgbClr val="49708C"/>
                  </a:solidFill>
                  <a:latin typeface="MuktaMahee Regular" panose="020B0000000000000000" pitchFamily="34" charset="77"/>
                  <a:cs typeface="MuktaMahee Regular" panose="020B0000000000000000" pitchFamily="34" charset="77"/>
                </a:rPr>
                <a:t>and Metamorphosis</a:t>
              </a:r>
            </a:p>
          </p:txBody>
        </p:sp>
        <p:pic>
          <p:nvPicPr>
            <p:cNvPr id="14" name="Imagem 13" descr="Uma imagem com montanha, natureza&#10;&#10;Descrição gerada automaticamente">
              <a:extLst>
                <a:ext uri="{FF2B5EF4-FFF2-40B4-BE49-F238E27FC236}">
                  <a16:creationId xmlns:a16="http://schemas.microsoft.com/office/drawing/2014/main" id="{F73AE4EB-6A61-9C59-D0F9-AC83E9A2780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154995">
              <a:off x="3880343" y="5456212"/>
              <a:ext cx="1102941" cy="126363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3CB8EDB6-2424-FB97-2F46-661244A0C0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r="620"/>
            <a:stretch/>
          </p:blipFill>
          <p:spPr>
            <a:xfrm rot="20655312">
              <a:off x="2829262" y="5460752"/>
              <a:ext cx="1120290" cy="124215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5" name="CaixaDeTexto 24">
              <a:extLst>
                <a:ext uri="{FF2B5EF4-FFF2-40B4-BE49-F238E27FC236}">
                  <a16:creationId xmlns:a16="http://schemas.microsoft.com/office/drawing/2014/main" id="{61CD2AAF-F54A-57D5-C191-DDCEC63D00D7}"/>
                </a:ext>
              </a:extLst>
            </p:cNvPr>
            <p:cNvSpPr txBox="1"/>
            <p:nvPr/>
          </p:nvSpPr>
          <p:spPr>
            <a:xfrm>
              <a:off x="3357271" y="6620753"/>
              <a:ext cx="939681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200" b="1" dirty="0">
                  <a:solidFill>
                    <a:srgbClr val="6C7B8B"/>
                  </a:solidFill>
                  <a:latin typeface="MuktaMahee Regular" panose="020B0000000000000000" pitchFamily="34" charset="77"/>
                  <a:cs typeface="MuktaMahee Regular" panose="020B0000000000000000" pitchFamily="34" charset="77"/>
                </a:rPr>
                <a:t>Adults</a:t>
              </a:r>
            </a:p>
          </p:txBody>
        </p:sp>
        <p:pic>
          <p:nvPicPr>
            <p:cNvPr id="1046" name="Imagem 1045" descr="Uma imagem com orifício&#10;&#10;Descrição gerada automaticamente">
              <a:extLst>
                <a:ext uri="{FF2B5EF4-FFF2-40B4-BE49-F238E27FC236}">
                  <a16:creationId xmlns:a16="http://schemas.microsoft.com/office/drawing/2014/main" id="{F78B9677-938B-1A64-CE5B-0218369935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983" t="14163" r="7240" b="24776"/>
            <a:stretch/>
          </p:blipFill>
          <p:spPr>
            <a:xfrm>
              <a:off x="3161989" y="3262749"/>
              <a:ext cx="422329" cy="360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DA7AA4EF-4514-9427-5CD0-F24FEDCDD6F2}"/>
                </a:ext>
              </a:extLst>
            </p:cNvPr>
            <p:cNvSpPr txBox="1"/>
            <p:nvPr/>
          </p:nvSpPr>
          <p:spPr>
            <a:xfrm>
              <a:off x="6679334" y="7181465"/>
              <a:ext cx="1231427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200" b="1" dirty="0">
                  <a:solidFill>
                    <a:srgbClr val="49708C"/>
                  </a:solidFill>
                  <a:latin typeface="MuktaMahee Regular" panose="020B0000000000000000" pitchFamily="34" charset="77"/>
                  <a:cs typeface="MuktaMahee Regular" panose="020B0000000000000000" pitchFamily="34" charset="77"/>
                </a:rPr>
                <a:t>Juveniles</a:t>
              </a:r>
            </a:p>
          </p:txBody>
        </p:sp>
        <p:sp>
          <p:nvSpPr>
            <p:cNvPr id="26" name="CaixaDeTexto 25">
              <a:extLst>
                <a:ext uri="{FF2B5EF4-FFF2-40B4-BE49-F238E27FC236}">
                  <a16:creationId xmlns:a16="http://schemas.microsoft.com/office/drawing/2014/main" id="{FD0C1099-54BB-ECC8-1040-479EB4E03E52}"/>
                </a:ext>
              </a:extLst>
            </p:cNvPr>
            <p:cNvSpPr txBox="1"/>
            <p:nvPr/>
          </p:nvSpPr>
          <p:spPr>
            <a:xfrm>
              <a:off x="5453091" y="1866946"/>
              <a:ext cx="168187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000" b="1" dirty="0">
                  <a:solidFill>
                    <a:srgbClr val="49708C"/>
                  </a:solidFill>
                  <a:latin typeface="MuktaMahee Regular" panose="020B0000000000000000" pitchFamily="34" charset="77"/>
                  <a:cs typeface="MuktaMahee Regular" panose="020B0000000000000000" pitchFamily="34" charset="77"/>
                </a:rPr>
                <a:t>Trochophores</a:t>
              </a:r>
            </a:p>
          </p:txBody>
        </p:sp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4F464DE0-D9F6-CCA3-52DE-0A0AE98DDA22}"/>
                </a:ext>
              </a:extLst>
            </p:cNvPr>
            <p:cNvSpPr txBox="1"/>
            <p:nvPr/>
          </p:nvSpPr>
          <p:spPr>
            <a:xfrm>
              <a:off x="8743834" y="3409943"/>
              <a:ext cx="102463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2200" b="1" dirty="0">
                  <a:solidFill>
                    <a:srgbClr val="49708C"/>
                  </a:solidFill>
                  <a:latin typeface="MuktaMahee Regular" panose="020B0000000000000000" pitchFamily="34" charset="77"/>
                  <a:cs typeface="MuktaMahee Regular" panose="020B0000000000000000" pitchFamily="34" charset="77"/>
                </a:rPr>
                <a:t>Veliger</a:t>
              </a:r>
            </a:p>
          </p:txBody>
        </p:sp>
        <p:sp>
          <p:nvSpPr>
            <p:cNvPr id="1051" name="Oval 1050">
              <a:extLst>
                <a:ext uri="{FF2B5EF4-FFF2-40B4-BE49-F238E27FC236}">
                  <a16:creationId xmlns:a16="http://schemas.microsoft.com/office/drawing/2014/main" id="{8BDB1969-4067-0029-E994-92D33A4A018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735102" y="5025005"/>
              <a:ext cx="720000" cy="720000"/>
            </a:xfrm>
            <a:prstGeom prst="ellipse">
              <a:avLst/>
            </a:prstGeom>
            <a:solidFill>
              <a:srgbClr val="DFAF97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4000">
                <a:solidFill>
                  <a:srgbClr val="6C7B8B"/>
                </a:solidFill>
                <a:highlight>
                  <a:srgbClr val="6C7B8B"/>
                </a:highlight>
                <a:latin typeface="MuktaMahee Regular" panose="020B0000000000000000" pitchFamily="34" charset="77"/>
                <a:cs typeface="MuktaMahee Regular" panose="020B0000000000000000" pitchFamily="34" charset="77"/>
              </a:endParaRPr>
            </a:p>
          </p:txBody>
        </p:sp>
        <p:pic>
          <p:nvPicPr>
            <p:cNvPr id="1054" name="Imagem 1053" descr="Uma imagem com silhueta&#10;&#10;Descrição gerada automaticamente">
              <a:extLst>
                <a:ext uri="{FF2B5EF4-FFF2-40B4-BE49-F238E27FC236}">
                  <a16:creationId xmlns:a16="http://schemas.microsoft.com/office/drawing/2014/main" id="{3272C2C0-13BA-26C5-B807-925075767F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9085" t="37674" r="25770" b="23643"/>
            <a:stretch/>
          </p:blipFill>
          <p:spPr>
            <a:xfrm>
              <a:off x="7245011" y="6424545"/>
              <a:ext cx="755894" cy="537966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36" name="Imagem 1035" descr="Uma imagem com silhueta&#10;&#10;Descrição gerada automaticamente">
              <a:extLst>
                <a:ext uri="{FF2B5EF4-FFF2-40B4-BE49-F238E27FC236}">
                  <a16:creationId xmlns:a16="http://schemas.microsoft.com/office/drawing/2014/main" id="{C4F97D50-2E94-3A9B-D71C-B10D079066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20300" t="41258" r="23611" b="25590"/>
            <a:stretch/>
          </p:blipFill>
          <p:spPr>
            <a:xfrm>
              <a:off x="6676376" y="6606984"/>
              <a:ext cx="775289" cy="46491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057" name="CaixaDeTexto 1056">
              <a:extLst>
                <a:ext uri="{FF2B5EF4-FFF2-40B4-BE49-F238E27FC236}">
                  <a16:creationId xmlns:a16="http://schemas.microsoft.com/office/drawing/2014/main" id="{44E1B2EA-4500-212E-72CE-1C932AFBA573}"/>
                </a:ext>
              </a:extLst>
            </p:cNvPr>
            <p:cNvSpPr txBox="1"/>
            <p:nvPr/>
          </p:nvSpPr>
          <p:spPr>
            <a:xfrm>
              <a:off x="3324171" y="4742683"/>
              <a:ext cx="2159999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 dirty="0">
                  <a:solidFill>
                    <a:srgbClr val="49708C"/>
                  </a:solidFill>
                </a:rPr>
                <a:t>385,613 Oocytes</a:t>
              </a:r>
            </a:p>
          </p:txBody>
        </p:sp>
        <p:pic>
          <p:nvPicPr>
            <p:cNvPr id="1061" name="Gráfico 1060" descr="Registo com preenchimento sólido">
              <a:extLst>
                <a:ext uri="{FF2B5EF4-FFF2-40B4-BE49-F238E27FC236}">
                  <a16:creationId xmlns:a16="http://schemas.microsoft.com/office/drawing/2014/main" id="{CCF24066-13E9-74B1-0165-38F94C5E8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913848" y="4435338"/>
              <a:ext cx="324000" cy="324000"/>
            </a:xfrm>
            <a:prstGeom prst="rect">
              <a:avLst/>
            </a:prstGeom>
          </p:spPr>
        </p:pic>
        <p:pic>
          <p:nvPicPr>
            <p:cNvPr id="1062" name="Imagem 1061" descr="Uma imagem com orifício&#10;&#10;Descrição gerada automaticamente">
              <a:extLst>
                <a:ext uri="{FF2B5EF4-FFF2-40B4-BE49-F238E27FC236}">
                  <a16:creationId xmlns:a16="http://schemas.microsoft.com/office/drawing/2014/main" id="{8B320926-A825-C024-AF62-C8510195F1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983" t="14163" r="7240" b="24776"/>
            <a:stretch/>
          </p:blipFill>
          <p:spPr>
            <a:xfrm>
              <a:off x="2692987" y="2945986"/>
              <a:ext cx="396000" cy="33755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64" name="Imagem 1063">
              <a:extLst>
                <a:ext uri="{FF2B5EF4-FFF2-40B4-BE49-F238E27FC236}">
                  <a16:creationId xmlns:a16="http://schemas.microsoft.com/office/drawing/2014/main" id="{07E3356E-61FB-EB20-9484-B2E2926BD80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17076839">
              <a:off x="8704046" y="2372748"/>
              <a:ext cx="474256" cy="468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65" name="Imagem 1064">
              <a:extLst>
                <a:ext uri="{FF2B5EF4-FFF2-40B4-BE49-F238E27FC236}">
                  <a16:creationId xmlns:a16="http://schemas.microsoft.com/office/drawing/2014/main" id="{70D96D19-4A2D-C75A-1D54-F3123BE54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18551216">
              <a:off x="9152297" y="2539074"/>
              <a:ext cx="432000" cy="4263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63" name="CaixaDeTexto 62">
              <a:extLst>
                <a:ext uri="{FF2B5EF4-FFF2-40B4-BE49-F238E27FC236}">
                  <a16:creationId xmlns:a16="http://schemas.microsoft.com/office/drawing/2014/main" id="{2FB09E82-3CAC-5C1B-A837-10CD90DE0F47}"/>
                </a:ext>
              </a:extLst>
            </p:cNvPr>
            <p:cNvSpPr txBox="1"/>
            <p:nvPr/>
          </p:nvSpPr>
          <p:spPr>
            <a:xfrm>
              <a:off x="7340005" y="1968023"/>
              <a:ext cx="1082147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b="1" dirty="0">
                  <a:solidFill>
                    <a:srgbClr val="49708C"/>
                  </a:solidFill>
                </a:rPr>
                <a:t>1.3 days</a:t>
              </a:r>
            </a:p>
          </p:txBody>
        </p:sp>
        <p:pic>
          <p:nvPicPr>
            <p:cNvPr id="1066" name="Imagem 1065">
              <a:extLst>
                <a:ext uri="{FF2B5EF4-FFF2-40B4-BE49-F238E27FC236}">
                  <a16:creationId xmlns:a16="http://schemas.microsoft.com/office/drawing/2014/main" id="{DAFCB176-847E-E832-D930-554FE412FD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 rot="16200000">
              <a:off x="8852069" y="2904081"/>
              <a:ext cx="432000" cy="426301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67" name="Imagem 1066">
              <a:extLst>
                <a:ext uri="{FF2B5EF4-FFF2-40B4-BE49-F238E27FC236}">
                  <a16:creationId xmlns:a16="http://schemas.microsoft.com/office/drawing/2014/main" id="{08D1678F-50E2-2EEC-8387-681E2D1DADF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49868" y="3238821"/>
              <a:ext cx="559268" cy="57600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68" name="Imagem 1067" descr="Uma imagem com orifício&#10;&#10;Descrição gerada automaticamente">
              <a:extLst>
                <a:ext uri="{FF2B5EF4-FFF2-40B4-BE49-F238E27FC236}">
                  <a16:creationId xmlns:a16="http://schemas.microsoft.com/office/drawing/2014/main" id="{6C2B771D-324D-5123-9ACD-B786D5B333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983" t="14163" r="7240" b="24776"/>
            <a:stretch/>
          </p:blipFill>
          <p:spPr>
            <a:xfrm>
              <a:off x="2805310" y="2676467"/>
              <a:ext cx="432000" cy="368244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83" name="Imagem 1082" descr="Uma imagem com silhueta, céu noturno&#10;&#10;Descrição gerada automaticamente">
              <a:extLst>
                <a:ext uri="{FF2B5EF4-FFF2-40B4-BE49-F238E27FC236}">
                  <a16:creationId xmlns:a16="http://schemas.microsoft.com/office/drawing/2014/main" id="{E092409F-3021-28E9-2D3F-E1D1183761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7441" t="16647" r="18813" b="21553"/>
            <a:stretch/>
          </p:blipFill>
          <p:spPr>
            <a:xfrm>
              <a:off x="5898277" y="1135336"/>
              <a:ext cx="468000" cy="370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84" name="Imagem 1083" descr="Uma imagem com silhueta, céu noturno&#10;&#10;Descrição gerada automaticamente">
              <a:extLst>
                <a:ext uri="{FF2B5EF4-FFF2-40B4-BE49-F238E27FC236}">
                  <a16:creationId xmlns:a16="http://schemas.microsoft.com/office/drawing/2014/main" id="{559816E3-9F99-3F14-8CE0-D3F2B0BD38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7441" t="16647" r="18813" b="21553"/>
            <a:stretch/>
          </p:blipFill>
          <p:spPr>
            <a:xfrm rot="3956936">
              <a:off x="5702061" y="1424559"/>
              <a:ext cx="468000" cy="3701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85" name="Imagem 1084" descr="Uma imagem com silhueta, céu noturno&#10;&#10;Descrição gerada automaticamente">
              <a:extLst>
                <a:ext uri="{FF2B5EF4-FFF2-40B4-BE49-F238E27FC236}">
                  <a16:creationId xmlns:a16="http://schemas.microsoft.com/office/drawing/2014/main" id="{32EC24E6-7179-E367-39F4-FAE2D610BF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7441" t="16647" r="18813" b="21553"/>
            <a:stretch/>
          </p:blipFill>
          <p:spPr>
            <a:xfrm rot="3956936">
              <a:off x="6312204" y="1289687"/>
              <a:ext cx="504000" cy="3986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086" name="Imagem 1085" descr="Uma imagem com silhueta, céu noturno&#10;&#10;Descrição gerada automaticamente">
              <a:extLst>
                <a:ext uri="{FF2B5EF4-FFF2-40B4-BE49-F238E27FC236}">
                  <a16:creationId xmlns:a16="http://schemas.microsoft.com/office/drawing/2014/main" id="{AFDBB93A-545E-1FE3-F7C6-071671D5B8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7441" t="16647" r="18813" b="21553"/>
            <a:stretch/>
          </p:blipFill>
          <p:spPr>
            <a:xfrm rot="6243779">
              <a:off x="5994091" y="629118"/>
              <a:ext cx="504000" cy="39865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27090879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Oval 14">
            <a:extLst>
              <a:ext uri="{FF2B5EF4-FFF2-40B4-BE49-F238E27FC236}">
                <a16:creationId xmlns:a16="http://schemas.microsoft.com/office/drawing/2014/main" id="{31B1D61C-E5FE-0414-06B9-6DBFCAEF016F}"/>
              </a:ext>
            </a:extLst>
          </p:cNvPr>
          <p:cNvSpPr/>
          <p:nvPr/>
        </p:nvSpPr>
        <p:spPr>
          <a:xfrm>
            <a:off x="3315022" y="1222213"/>
            <a:ext cx="6120000" cy="6120000"/>
          </a:xfrm>
          <a:prstGeom prst="ellipse">
            <a:avLst/>
          </a:prstGeom>
          <a:solidFill>
            <a:srgbClr val="E5EE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4000" b="1" dirty="0">
                <a:solidFill>
                  <a:srgbClr val="6C7B8B"/>
                </a:solidFill>
                <a:latin typeface="MuktaMahee Regular" panose="020B0000000000000000" pitchFamily="34" charset="77"/>
                <a:cs typeface="MuktaMahee Regular" panose="020B0000000000000000" pitchFamily="34" charset="77"/>
              </a:rPr>
              <a:t>Life Stages</a:t>
            </a:r>
          </a:p>
          <a:p>
            <a:pPr algn="ctr"/>
            <a:r>
              <a:rPr lang="en-GB" sz="4000" b="1" dirty="0">
                <a:solidFill>
                  <a:srgbClr val="6C7B8B"/>
                </a:solidFill>
                <a:latin typeface="MuktaMahee Regular" panose="020B0000000000000000" pitchFamily="34" charset="77"/>
                <a:cs typeface="MuktaMahee Regular" panose="020B0000000000000000" pitchFamily="34" charset="77"/>
              </a:rPr>
              <a:t>Cycle</a:t>
            </a:r>
            <a:endParaRPr lang="en-GB" sz="4000" dirty="0">
              <a:solidFill>
                <a:srgbClr val="6C7B8B"/>
              </a:solidFill>
              <a:latin typeface="MuktaMahee Regular" panose="020B0000000000000000" pitchFamily="34" charset="77"/>
              <a:cs typeface="MuktaMahee Regular" panose="020B0000000000000000" pitchFamily="34" charset="77"/>
            </a:endParaRPr>
          </a:p>
        </p:txBody>
      </p:sp>
      <p:sp>
        <p:nvSpPr>
          <p:cNvPr id="1037" name="Oval 1036">
            <a:extLst>
              <a:ext uri="{FF2B5EF4-FFF2-40B4-BE49-F238E27FC236}">
                <a16:creationId xmlns:a16="http://schemas.microsoft.com/office/drawing/2014/main" id="{CD27DE8E-2435-3674-B732-FAB55E0CE4DD}"/>
              </a:ext>
            </a:extLst>
          </p:cNvPr>
          <p:cNvSpPr>
            <a:spLocks noChangeAspect="1"/>
          </p:cNvSpPr>
          <p:nvPr/>
        </p:nvSpPr>
        <p:spPr>
          <a:xfrm>
            <a:off x="2319439" y="2111763"/>
            <a:ext cx="2160000" cy="2160000"/>
          </a:xfrm>
          <a:prstGeom prst="ellipse">
            <a:avLst/>
          </a:prstGeom>
          <a:solidFill>
            <a:srgbClr val="DFAF9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00" dirty="0">
              <a:solidFill>
                <a:srgbClr val="6C7B8B"/>
              </a:solidFill>
              <a:highlight>
                <a:srgbClr val="6C7B8B"/>
              </a:highlight>
              <a:latin typeface="MuktaMahee Regular" panose="020B0000000000000000" pitchFamily="34" charset="77"/>
              <a:cs typeface="MuktaMahee Regular" panose="020B0000000000000000" pitchFamily="34" charset="77"/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95D45E41-E274-6D1A-58BD-8928EDC9A982}"/>
              </a:ext>
            </a:extLst>
          </p:cNvPr>
          <p:cNvSpPr txBox="1"/>
          <p:nvPr/>
        </p:nvSpPr>
        <p:spPr>
          <a:xfrm>
            <a:off x="2855370" y="2933934"/>
            <a:ext cx="10038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E6EFEC"/>
                </a:solidFill>
                <a:latin typeface="MuktaMahee Regular" panose="020B0000000000000000" pitchFamily="34" charset="77"/>
                <a:cs typeface="MuktaMahee Regular" panose="020B0000000000000000" pitchFamily="34" charset="77"/>
              </a:rPr>
              <a:t>Eggs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7BCA7957-6956-882B-9F26-62C7365D1A16}"/>
              </a:ext>
            </a:extLst>
          </p:cNvPr>
          <p:cNvSpPr txBox="1"/>
          <p:nvPr/>
        </p:nvSpPr>
        <p:spPr>
          <a:xfrm>
            <a:off x="4436639" y="2041304"/>
            <a:ext cx="873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>
                <a:solidFill>
                  <a:srgbClr val="49708C"/>
                </a:solidFill>
              </a:rPr>
              <a:t>17 hpf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D7BA0914-9588-D077-2482-27FF94290E76}"/>
              </a:ext>
            </a:extLst>
          </p:cNvPr>
          <p:cNvSpPr txBox="1"/>
          <p:nvPr/>
        </p:nvSpPr>
        <p:spPr>
          <a:xfrm>
            <a:off x="9165244" y="6162545"/>
            <a:ext cx="366827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highlight>
                  <a:srgbClr val="00FF00"/>
                </a:highlight>
              </a:rPr>
              <a:t>OR = mean oocytes released for P. </a:t>
            </a:r>
            <a:r>
              <a:rPr lang="en-GB" dirty="0" err="1">
                <a:highlight>
                  <a:srgbClr val="00FF00"/>
                </a:highlight>
              </a:rPr>
              <a:t>candei</a:t>
            </a:r>
            <a:endParaRPr lang="en-GB" dirty="0">
              <a:highlight>
                <a:srgbClr val="00FF00"/>
              </a:highlight>
            </a:endParaRPr>
          </a:p>
          <a:p>
            <a:r>
              <a:rPr lang="en-GB" dirty="0" err="1">
                <a:highlight>
                  <a:srgbClr val="00FF00"/>
                </a:highlight>
              </a:rPr>
              <a:t>Hpf</a:t>
            </a:r>
            <a:r>
              <a:rPr lang="en-GB" dirty="0">
                <a:highlight>
                  <a:srgbClr val="00FF00"/>
                </a:highlight>
              </a:rPr>
              <a:t> = post-fertilization</a:t>
            </a:r>
          </a:p>
          <a:p>
            <a:r>
              <a:rPr lang="en-GB" dirty="0" err="1">
                <a:highlight>
                  <a:srgbClr val="00FF00"/>
                </a:highlight>
              </a:rPr>
              <a:t>Hps</a:t>
            </a:r>
            <a:r>
              <a:rPr lang="en-GB" dirty="0">
                <a:highlight>
                  <a:srgbClr val="00FF00"/>
                </a:highlight>
              </a:rPr>
              <a:t> = post-settlement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1FE83D23-CD39-998D-2473-530040C7BAC7}"/>
              </a:ext>
            </a:extLst>
          </p:cNvPr>
          <p:cNvSpPr/>
          <p:nvPr/>
        </p:nvSpPr>
        <p:spPr>
          <a:xfrm>
            <a:off x="164592" y="69299"/>
            <a:ext cx="56501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latin typeface="Times" pitchFamily="2" charset="0"/>
              </a:rPr>
              <a:t>Life Stages of </a:t>
            </a:r>
            <a:r>
              <a:rPr lang="en-GB" b="1" i="1" dirty="0">
                <a:latin typeface="Times" pitchFamily="2" charset="0"/>
              </a:rPr>
              <a:t>Patella aspera </a:t>
            </a:r>
            <a:r>
              <a:rPr lang="en-GB" b="1" dirty="0">
                <a:latin typeface="Times" pitchFamily="2" charset="0"/>
              </a:rPr>
              <a:t>and </a:t>
            </a:r>
            <a:r>
              <a:rPr lang="en-GB" b="1" i="1" dirty="0">
                <a:latin typeface="Times" pitchFamily="2" charset="0"/>
              </a:rPr>
              <a:t>Patella </a:t>
            </a:r>
            <a:r>
              <a:rPr lang="en-GB" b="1" i="1" dirty="0" err="1">
                <a:latin typeface="Times" pitchFamily="2" charset="0"/>
              </a:rPr>
              <a:t>candei</a:t>
            </a:r>
            <a:endParaRPr lang="en-GB" b="1" i="1" dirty="0">
              <a:latin typeface="Times" pitchFamily="2" charset="0"/>
            </a:endParaRPr>
          </a:p>
          <a:p>
            <a:pPr algn="ctr"/>
            <a:r>
              <a:rPr lang="en-GB" dirty="0">
                <a:latin typeface="Times" pitchFamily="2" charset="0"/>
              </a:rPr>
              <a:t>(</a:t>
            </a:r>
            <a:r>
              <a:rPr lang="en-GB" dirty="0" err="1">
                <a:latin typeface="Times" pitchFamily="2" charset="0"/>
              </a:rPr>
              <a:t>Cañizares</a:t>
            </a:r>
            <a:r>
              <a:rPr lang="en-GB" dirty="0">
                <a:latin typeface="Times" pitchFamily="2" charset="0"/>
              </a:rPr>
              <a:t> et al., 2022; Vasconcelos et al., 2022)</a:t>
            </a:r>
          </a:p>
        </p:txBody>
      </p:sp>
      <p:pic>
        <p:nvPicPr>
          <p:cNvPr id="46" name="Gráfico 45" descr="Cronómetro 75% com preenchimento sólido">
            <a:extLst>
              <a:ext uri="{FF2B5EF4-FFF2-40B4-BE49-F238E27FC236}">
                <a16:creationId xmlns:a16="http://schemas.microsoft.com/office/drawing/2014/main" id="{147C24B6-25B5-02A0-49A4-02E8D727FD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15176" y="1689434"/>
            <a:ext cx="443255" cy="443255"/>
          </a:xfrm>
          <a:prstGeom prst="rect">
            <a:avLst/>
          </a:prstGeom>
        </p:spPr>
      </p:pic>
      <p:sp>
        <p:nvSpPr>
          <p:cNvPr id="63" name="CaixaDeTexto 62">
            <a:extLst>
              <a:ext uri="{FF2B5EF4-FFF2-40B4-BE49-F238E27FC236}">
                <a16:creationId xmlns:a16="http://schemas.microsoft.com/office/drawing/2014/main" id="{2FB09E82-3CAC-5C1B-A837-10CD90DE0F47}"/>
              </a:ext>
            </a:extLst>
          </p:cNvPr>
          <p:cNvSpPr txBox="1"/>
          <p:nvPr/>
        </p:nvSpPr>
        <p:spPr>
          <a:xfrm>
            <a:off x="7487906" y="2053548"/>
            <a:ext cx="8733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>
                <a:solidFill>
                  <a:srgbClr val="49708C"/>
                </a:solidFill>
              </a:rPr>
              <a:t>48 hpf</a:t>
            </a:r>
          </a:p>
        </p:txBody>
      </p:sp>
      <p:pic>
        <p:nvPicPr>
          <p:cNvPr id="1024" name="Gráfico 1023" descr="Cronómetro 75% com preenchimento sólido">
            <a:extLst>
              <a:ext uri="{FF2B5EF4-FFF2-40B4-BE49-F238E27FC236}">
                <a16:creationId xmlns:a16="http://schemas.microsoft.com/office/drawing/2014/main" id="{7DC432D2-3752-C1FB-1AF3-2B9F90E2BA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666443" y="1701678"/>
            <a:ext cx="443255" cy="443255"/>
          </a:xfrm>
          <a:prstGeom prst="rect">
            <a:avLst/>
          </a:prstGeom>
        </p:spPr>
      </p:pic>
      <p:sp>
        <p:nvSpPr>
          <p:cNvPr id="1025" name="CaixaDeTexto 1024">
            <a:extLst>
              <a:ext uri="{FF2B5EF4-FFF2-40B4-BE49-F238E27FC236}">
                <a16:creationId xmlns:a16="http://schemas.microsoft.com/office/drawing/2014/main" id="{8E578F51-71CB-563B-6F1B-502F64A19694}"/>
              </a:ext>
            </a:extLst>
          </p:cNvPr>
          <p:cNvSpPr txBox="1"/>
          <p:nvPr/>
        </p:nvSpPr>
        <p:spPr>
          <a:xfrm>
            <a:off x="8554630" y="4411994"/>
            <a:ext cx="10821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49708C"/>
                </a:solidFill>
              </a:rPr>
              <a:t>144 </a:t>
            </a:r>
            <a:r>
              <a:rPr lang="en-GB" b="1" dirty="0" err="1">
                <a:solidFill>
                  <a:srgbClr val="49708C"/>
                </a:solidFill>
              </a:rPr>
              <a:t>hpf</a:t>
            </a:r>
            <a:endParaRPr lang="en-GB" b="1" dirty="0">
              <a:solidFill>
                <a:srgbClr val="49708C"/>
              </a:solidFill>
            </a:endParaRPr>
          </a:p>
        </p:txBody>
      </p:sp>
      <p:pic>
        <p:nvPicPr>
          <p:cNvPr id="1027" name="Gráfico 1026" descr="Cronómetro 75% com preenchimento sólido">
            <a:extLst>
              <a:ext uri="{FF2B5EF4-FFF2-40B4-BE49-F238E27FC236}">
                <a16:creationId xmlns:a16="http://schemas.microsoft.com/office/drawing/2014/main" id="{96A85277-AF86-8266-1B7C-672F6932BB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33166" y="4060124"/>
            <a:ext cx="443255" cy="443255"/>
          </a:xfrm>
          <a:prstGeom prst="rect">
            <a:avLst/>
          </a:prstGeom>
        </p:spPr>
      </p:pic>
      <p:sp>
        <p:nvSpPr>
          <p:cNvPr id="1029" name="CaixaDeTexto 1028">
            <a:extLst>
              <a:ext uri="{FF2B5EF4-FFF2-40B4-BE49-F238E27FC236}">
                <a16:creationId xmlns:a16="http://schemas.microsoft.com/office/drawing/2014/main" id="{7476A524-8666-152B-7346-D00979F99D56}"/>
              </a:ext>
            </a:extLst>
          </p:cNvPr>
          <p:cNvSpPr txBox="1"/>
          <p:nvPr/>
        </p:nvSpPr>
        <p:spPr>
          <a:xfrm>
            <a:off x="7997618" y="5922877"/>
            <a:ext cx="10821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49708C"/>
                </a:solidFill>
              </a:rPr>
              <a:t>72 </a:t>
            </a:r>
            <a:r>
              <a:rPr lang="en-GB" b="1" dirty="0" err="1">
                <a:solidFill>
                  <a:srgbClr val="49708C"/>
                </a:solidFill>
              </a:rPr>
              <a:t>hps</a:t>
            </a:r>
            <a:endParaRPr lang="en-GB" b="1" dirty="0">
              <a:solidFill>
                <a:srgbClr val="49708C"/>
              </a:solidFill>
            </a:endParaRPr>
          </a:p>
        </p:txBody>
      </p:sp>
      <p:pic>
        <p:nvPicPr>
          <p:cNvPr id="1030" name="Gráfico 1029" descr="Cronómetro 75% com preenchimento sólido">
            <a:extLst>
              <a:ext uri="{FF2B5EF4-FFF2-40B4-BE49-F238E27FC236}">
                <a16:creationId xmlns:a16="http://schemas.microsoft.com/office/drawing/2014/main" id="{3D5EC8E2-03F7-3C81-846F-E5A9C340F5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176154" y="5571007"/>
            <a:ext cx="443255" cy="443255"/>
          </a:xfrm>
          <a:prstGeom prst="rect">
            <a:avLst/>
          </a:prstGeom>
        </p:spPr>
      </p:pic>
      <p:sp>
        <p:nvSpPr>
          <p:cNvPr id="1031" name="CaixaDeTexto 1030">
            <a:extLst>
              <a:ext uri="{FF2B5EF4-FFF2-40B4-BE49-F238E27FC236}">
                <a16:creationId xmlns:a16="http://schemas.microsoft.com/office/drawing/2014/main" id="{8692E7E7-ABCC-D193-2454-444F2243A5CF}"/>
              </a:ext>
            </a:extLst>
          </p:cNvPr>
          <p:cNvSpPr txBox="1"/>
          <p:nvPr/>
        </p:nvSpPr>
        <p:spPr>
          <a:xfrm>
            <a:off x="5024810" y="6717718"/>
            <a:ext cx="13934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>
                <a:solidFill>
                  <a:srgbClr val="49708C"/>
                </a:solidFill>
              </a:rPr>
              <a:t>Ca. 2 years</a:t>
            </a:r>
          </a:p>
        </p:txBody>
      </p:sp>
      <p:pic>
        <p:nvPicPr>
          <p:cNvPr id="1032" name="Gráfico 1031" descr="Cronómetro 75% com preenchimento sólido">
            <a:extLst>
              <a:ext uri="{FF2B5EF4-FFF2-40B4-BE49-F238E27FC236}">
                <a16:creationId xmlns:a16="http://schemas.microsoft.com/office/drawing/2014/main" id="{67C14AE6-C1A7-0F02-1863-D0A31C179C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72150" y="6292211"/>
            <a:ext cx="443255" cy="443255"/>
          </a:xfrm>
          <a:prstGeom prst="rect">
            <a:avLst/>
          </a:prstGeom>
        </p:spPr>
      </p:pic>
      <p:sp>
        <p:nvSpPr>
          <p:cNvPr id="1040" name="Oval 1039">
            <a:extLst>
              <a:ext uri="{FF2B5EF4-FFF2-40B4-BE49-F238E27FC236}">
                <a16:creationId xmlns:a16="http://schemas.microsoft.com/office/drawing/2014/main" id="{6355C9A7-755B-F80F-5271-BC7D96DEF1B0}"/>
              </a:ext>
            </a:extLst>
          </p:cNvPr>
          <p:cNvSpPr>
            <a:spLocks noChangeAspect="1"/>
          </p:cNvSpPr>
          <p:nvPr/>
        </p:nvSpPr>
        <p:spPr>
          <a:xfrm>
            <a:off x="5275466" y="142213"/>
            <a:ext cx="2160000" cy="2160000"/>
          </a:xfrm>
          <a:prstGeom prst="ellipse">
            <a:avLst/>
          </a:prstGeom>
          <a:solidFill>
            <a:srgbClr val="8DB6C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00">
              <a:solidFill>
                <a:srgbClr val="6C7B8B"/>
              </a:solidFill>
              <a:highlight>
                <a:srgbClr val="6C7B8B"/>
              </a:highlight>
              <a:latin typeface="MuktaMahee Regular" panose="020B0000000000000000" pitchFamily="34" charset="77"/>
              <a:cs typeface="MuktaMahee Regular" panose="020B0000000000000000" pitchFamily="34" charset="77"/>
            </a:endParaRPr>
          </a:p>
        </p:txBody>
      </p:sp>
      <p:sp>
        <p:nvSpPr>
          <p:cNvPr id="1043" name="Oval 1042">
            <a:extLst>
              <a:ext uri="{FF2B5EF4-FFF2-40B4-BE49-F238E27FC236}">
                <a16:creationId xmlns:a16="http://schemas.microsoft.com/office/drawing/2014/main" id="{4D66CEFF-BD55-CEC8-7C59-CA678D87C5ED}"/>
              </a:ext>
            </a:extLst>
          </p:cNvPr>
          <p:cNvSpPr>
            <a:spLocks noChangeAspect="1"/>
          </p:cNvSpPr>
          <p:nvPr/>
        </p:nvSpPr>
        <p:spPr>
          <a:xfrm>
            <a:off x="2757836" y="5211954"/>
            <a:ext cx="1980000" cy="1980000"/>
          </a:xfrm>
          <a:prstGeom prst="ellipse">
            <a:avLst/>
          </a:prstGeom>
          <a:solidFill>
            <a:srgbClr val="4E93C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00">
              <a:solidFill>
                <a:srgbClr val="6C7B8B"/>
              </a:solidFill>
              <a:highlight>
                <a:srgbClr val="6C7B8B"/>
              </a:highlight>
              <a:latin typeface="MuktaMahee Regular" panose="020B0000000000000000" pitchFamily="34" charset="77"/>
              <a:cs typeface="MuktaMahee Regular" panose="020B0000000000000000" pitchFamily="34" charset="77"/>
            </a:endParaRPr>
          </a:p>
        </p:txBody>
      </p:sp>
      <p:sp>
        <p:nvSpPr>
          <p:cNvPr id="1041" name="Oval 1040">
            <a:extLst>
              <a:ext uri="{FF2B5EF4-FFF2-40B4-BE49-F238E27FC236}">
                <a16:creationId xmlns:a16="http://schemas.microsoft.com/office/drawing/2014/main" id="{749C3386-4380-6DE9-42E5-07F66863C8F2}"/>
              </a:ext>
            </a:extLst>
          </p:cNvPr>
          <p:cNvSpPr>
            <a:spLocks noChangeAspect="1"/>
          </p:cNvSpPr>
          <p:nvPr/>
        </p:nvSpPr>
        <p:spPr>
          <a:xfrm>
            <a:off x="6284039" y="5991902"/>
            <a:ext cx="1980000" cy="1980000"/>
          </a:xfrm>
          <a:prstGeom prst="ellipse">
            <a:avLst/>
          </a:prstGeom>
          <a:solidFill>
            <a:srgbClr val="668B8B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00">
              <a:solidFill>
                <a:srgbClr val="6C7B8B"/>
              </a:solidFill>
              <a:highlight>
                <a:srgbClr val="6C7B8B"/>
              </a:highlight>
              <a:latin typeface="MuktaMahee Regular" panose="020B0000000000000000" pitchFamily="34" charset="77"/>
              <a:cs typeface="MuktaMahee Regular" panose="020B0000000000000000" pitchFamily="34" charset="77"/>
            </a:endParaRPr>
          </a:p>
        </p:txBody>
      </p:sp>
      <p:sp>
        <p:nvSpPr>
          <p:cNvPr id="1042" name="Oval 1041">
            <a:extLst>
              <a:ext uri="{FF2B5EF4-FFF2-40B4-BE49-F238E27FC236}">
                <a16:creationId xmlns:a16="http://schemas.microsoft.com/office/drawing/2014/main" id="{58F3C27E-D3B9-5AA0-46BC-B96B33C23D3A}"/>
              </a:ext>
            </a:extLst>
          </p:cNvPr>
          <p:cNvSpPr>
            <a:spLocks noChangeAspect="1"/>
          </p:cNvSpPr>
          <p:nvPr/>
        </p:nvSpPr>
        <p:spPr>
          <a:xfrm>
            <a:off x="8086557" y="1786420"/>
            <a:ext cx="2160000" cy="2160000"/>
          </a:xfrm>
          <a:prstGeom prst="ellipse">
            <a:avLst/>
          </a:prstGeom>
          <a:solidFill>
            <a:srgbClr val="97CDCD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00">
              <a:solidFill>
                <a:srgbClr val="6C7B8B"/>
              </a:solidFill>
              <a:highlight>
                <a:srgbClr val="6C7B8B"/>
              </a:highlight>
              <a:latin typeface="MuktaMahee Regular" panose="020B0000000000000000" pitchFamily="34" charset="77"/>
              <a:cs typeface="MuktaMahee Regular" panose="020B0000000000000000" pitchFamily="34" charset="77"/>
            </a:endParaRPr>
          </a:p>
        </p:txBody>
      </p:sp>
      <p:sp>
        <p:nvSpPr>
          <p:cNvPr id="1045" name="Retângulo Arredondado 1044">
            <a:extLst>
              <a:ext uri="{FF2B5EF4-FFF2-40B4-BE49-F238E27FC236}">
                <a16:creationId xmlns:a16="http://schemas.microsoft.com/office/drawing/2014/main" id="{EEB697D8-C5CC-5EA9-0814-D63463390859}"/>
              </a:ext>
            </a:extLst>
          </p:cNvPr>
          <p:cNvSpPr/>
          <p:nvPr/>
        </p:nvSpPr>
        <p:spPr>
          <a:xfrm>
            <a:off x="9375639" y="4953340"/>
            <a:ext cx="2741298" cy="712765"/>
          </a:xfrm>
          <a:prstGeom prst="roundRect">
            <a:avLst/>
          </a:prstGeom>
          <a:solidFill>
            <a:srgbClr val="DFAF97">
              <a:alpha val="5607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rgbClr val="49708C"/>
                </a:solidFill>
                <a:latin typeface="MuktaMahee Regular" panose="020B0000000000000000" pitchFamily="34" charset="77"/>
                <a:cs typeface="MuktaMahee Regular" panose="020B0000000000000000" pitchFamily="34" charset="77"/>
              </a:rPr>
              <a:t>Settlement </a:t>
            </a:r>
          </a:p>
          <a:p>
            <a:pPr algn="ctr"/>
            <a:r>
              <a:rPr lang="en-GB" b="1" dirty="0">
                <a:solidFill>
                  <a:srgbClr val="49708C"/>
                </a:solidFill>
                <a:latin typeface="MuktaMahee Regular" panose="020B0000000000000000" pitchFamily="34" charset="77"/>
                <a:cs typeface="MuktaMahee Regular" panose="020B0000000000000000" pitchFamily="34" charset="77"/>
              </a:rPr>
              <a:t>and Metamorphosis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61CD2AAF-F54A-57D5-C191-DDCEC63D00D7}"/>
              </a:ext>
            </a:extLst>
          </p:cNvPr>
          <p:cNvSpPr txBox="1"/>
          <p:nvPr/>
        </p:nvSpPr>
        <p:spPr>
          <a:xfrm>
            <a:off x="3084622" y="5969381"/>
            <a:ext cx="12779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E6EFEC"/>
                </a:solidFill>
                <a:latin typeface="MuktaMahee Regular" panose="020B0000000000000000" pitchFamily="34" charset="77"/>
                <a:cs typeface="MuktaMahee Regular" panose="020B0000000000000000" pitchFamily="34" charset="77"/>
              </a:rPr>
              <a:t>Adults</a:t>
            </a:r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DA7AA4EF-4514-9427-5CD0-F24FEDCDD6F2}"/>
              </a:ext>
            </a:extLst>
          </p:cNvPr>
          <p:cNvSpPr txBox="1"/>
          <p:nvPr/>
        </p:nvSpPr>
        <p:spPr>
          <a:xfrm>
            <a:off x="6503787" y="6762709"/>
            <a:ext cx="17027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E6EFEC"/>
                </a:solidFill>
                <a:latin typeface="MuktaMahee Regular" panose="020B0000000000000000" pitchFamily="34" charset="77"/>
                <a:cs typeface="MuktaMahee Regular" panose="020B0000000000000000" pitchFamily="34" charset="77"/>
              </a:rPr>
              <a:t>Juveniles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FD0C1099-54BB-ECC8-1040-479EB4E03E52}"/>
              </a:ext>
            </a:extLst>
          </p:cNvPr>
          <p:cNvSpPr txBox="1"/>
          <p:nvPr/>
        </p:nvSpPr>
        <p:spPr>
          <a:xfrm>
            <a:off x="5256138" y="913927"/>
            <a:ext cx="22797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b="1" dirty="0">
                <a:solidFill>
                  <a:srgbClr val="E6EFEC"/>
                </a:solidFill>
                <a:latin typeface="MuktaMahee Regular" panose="020B0000000000000000" pitchFamily="34" charset="77"/>
                <a:cs typeface="MuktaMahee Regular" panose="020B0000000000000000" pitchFamily="34" charset="77"/>
              </a:rPr>
              <a:t>Trochophores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4F464DE0-D9F6-CCA3-52DE-0A0AE98DDA22}"/>
              </a:ext>
            </a:extLst>
          </p:cNvPr>
          <p:cNvSpPr txBox="1"/>
          <p:nvPr/>
        </p:nvSpPr>
        <p:spPr>
          <a:xfrm>
            <a:off x="8554630" y="2663055"/>
            <a:ext cx="14045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b="1" dirty="0">
                <a:solidFill>
                  <a:srgbClr val="E6EFEC"/>
                </a:solidFill>
                <a:latin typeface="MuktaMahee Regular" panose="020B0000000000000000" pitchFamily="34" charset="77"/>
                <a:cs typeface="MuktaMahee Regular" panose="020B0000000000000000" pitchFamily="34" charset="77"/>
              </a:rPr>
              <a:t>Veliger</a:t>
            </a:r>
          </a:p>
        </p:txBody>
      </p:sp>
      <p:sp>
        <p:nvSpPr>
          <p:cNvPr id="1051" name="Oval 1050">
            <a:extLst>
              <a:ext uri="{FF2B5EF4-FFF2-40B4-BE49-F238E27FC236}">
                <a16:creationId xmlns:a16="http://schemas.microsoft.com/office/drawing/2014/main" id="{8BDB1969-4067-0029-E994-92D33A4A0183}"/>
              </a:ext>
            </a:extLst>
          </p:cNvPr>
          <p:cNvSpPr>
            <a:spLocks noChangeAspect="1"/>
          </p:cNvSpPr>
          <p:nvPr/>
        </p:nvSpPr>
        <p:spPr>
          <a:xfrm>
            <a:off x="8735102" y="4920830"/>
            <a:ext cx="720000" cy="720000"/>
          </a:xfrm>
          <a:prstGeom prst="ellipse">
            <a:avLst/>
          </a:prstGeom>
          <a:solidFill>
            <a:srgbClr val="DFAF9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00">
              <a:solidFill>
                <a:srgbClr val="6C7B8B"/>
              </a:solidFill>
              <a:highlight>
                <a:srgbClr val="6C7B8B"/>
              </a:highlight>
              <a:latin typeface="MuktaMahee Regular" panose="020B0000000000000000" pitchFamily="34" charset="77"/>
              <a:cs typeface="MuktaMahee Regular" panose="020B0000000000000000" pitchFamily="34" charset="77"/>
            </a:endParaRPr>
          </a:p>
        </p:txBody>
      </p:sp>
      <p:sp>
        <p:nvSpPr>
          <p:cNvPr id="1057" name="CaixaDeTexto 1056">
            <a:extLst>
              <a:ext uri="{FF2B5EF4-FFF2-40B4-BE49-F238E27FC236}">
                <a16:creationId xmlns:a16="http://schemas.microsoft.com/office/drawing/2014/main" id="{44E1B2EA-4500-212E-72CE-1C932AFBA573}"/>
              </a:ext>
            </a:extLst>
          </p:cNvPr>
          <p:cNvSpPr txBox="1"/>
          <p:nvPr/>
        </p:nvSpPr>
        <p:spPr>
          <a:xfrm>
            <a:off x="3324171" y="4742683"/>
            <a:ext cx="21599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1" dirty="0">
                <a:solidFill>
                  <a:srgbClr val="49708C"/>
                </a:solidFill>
              </a:rPr>
              <a:t>385,613 OR</a:t>
            </a:r>
          </a:p>
        </p:txBody>
      </p:sp>
      <p:pic>
        <p:nvPicPr>
          <p:cNvPr id="1061" name="Gráfico 1060" descr="Registo com preenchimento sólido">
            <a:extLst>
              <a:ext uri="{FF2B5EF4-FFF2-40B4-BE49-F238E27FC236}">
                <a16:creationId xmlns:a16="http://schemas.microsoft.com/office/drawing/2014/main" id="{CCF24066-13E9-74B1-0165-38F94C5E8D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666612" y="4408779"/>
            <a:ext cx="402937" cy="402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388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tângulo Arredondado 57">
            <a:extLst>
              <a:ext uri="{FF2B5EF4-FFF2-40B4-BE49-F238E27FC236}">
                <a16:creationId xmlns:a16="http://schemas.microsoft.com/office/drawing/2014/main" id="{7ABBCCE7-5E52-0942-81DA-5A90D48F6921}"/>
              </a:ext>
            </a:extLst>
          </p:cNvPr>
          <p:cNvSpPr/>
          <p:nvPr/>
        </p:nvSpPr>
        <p:spPr>
          <a:xfrm>
            <a:off x="540335" y="773836"/>
            <a:ext cx="10069174" cy="6210405"/>
          </a:xfrm>
          <a:prstGeom prst="roundRect">
            <a:avLst>
              <a:gd name="adj" fmla="val 3060"/>
            </a:avLst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1CB7D27-C5CC-724C-B2F8-3009968BC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13" r="52297" b="50000"/>
          <a:stretch/>
        </p:blipFill>
        <p:spPr>
          <a:xfrm>
            <a:off x="8053357" y="1470086"/>
            <a:ext cx="1960326" cy="192834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1810C0B-E497-1A4F-9145-37463E043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90" t="56277" b="1629"/>
          <a:stretch/>
        </p:blipFill>
        <p:spPr>
          <a:xfrm>
            <a:off x="3894030" y="4663535"/>
            <a:ext cx="2380909" cy="187200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C9D457F-1458-DA4C-AFF4-63AE9FB00AA3}"/>
              </a:ext>
            </a:extLst>
          </p:cNvPr>
          <p:cNvSpPr txBox="1"/>
          <p:nvPr/>
        </p:nvSpPr>
        <p:spPr>
          <a:xfrm>
            <a:off x="8039221" y="853976"/>
            <a:ext cx="18364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Pediveliger</a:t>
            </a:r>
            <a:endParaRPr lang="pt-PT" b="1" dirty="0"/>
          </a:p>
          <a:p>
            <a:pPr algn="ctr"/>
            <a:r>
              <a:rPr lang="pt-PT" sz="1200" dirty="0"/>
              <a:t>(</a:t>
            </a:r>
            <a:r>
              <a:rPr lang="pt-PT" sz="1200" dirty="0" err="1"/>
              <a:t>posttorsional</a:t>
            </a:r>
            <a:r>
              <a:rPr lang="pt-PT" sz="1200" dirty="0"/>
              <a:t> larval </a:t>
            </a:r>
            <a:r>
              <a:rPr lang="pt-PT" sz="1200" dirty="0" err="1"/>
              <a:t>stage</a:t>
            </a:r>
            <a:r>
              <a:rPr lang="pt-PT" sz="1200" dirty="0"/>
              <a:t>)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7CB334B2-83E0-A14A-BE63-2366BEAB75BC}"/>
              </a:ext>
            </a:extLst>
          </p:cNvPr>
          <p:cNvSpPr/>
          <p:nvPr/>
        </p:nvSpPr>
        <p:spPr>
          <a:xfrm>
            <a:off x="4159241" y="4301299"/>
            <a:ext cx="1782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b="1" dirty="0">
                <a:latin typeface="Times" pitchFamily="2" charset="0"/>
              </a:rPr>
              <a:t>Juvenil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20CA1BF-EF39-ED41-9E0C-1A2B3754D5A3}"/>
              </a:ext>
            </a:extLst>
          </p:cNvPr>
          <p:cNvSpPr txBox="1"/>
          <p:nvPr/>
        </p:nvSpPr>
        <p:spPr>
          <a:xfrm>
            <a:off x="6539509" y="876545"/>
            <a:ext cx="11614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Veliger</a:t>
            </a:r>
            <a:endParaRPr lang="pt-PT" b="1" dirty="0"/>
          </a:p>
          <a:p>
            <a:pPr algn="ctr"/>
            <a:r>
              <a:rPr lang="pt-PT" sz="1200" dirty="0"/>
              <a:t>(</a:t>
            </a:r>
            <a:r>
              <a:rPr lang="pt-PT" sz="1200" dirty="0" err="1"/>
              <a:t>before</a:t>
            </a:r>
            <a:r>
              <a:rPr lang="pt-PT" sz="1200" dirty="0"/>
              <a:t> </a:t>
            </a:r>
            <a:r>
              <a:rPr lang="pt-PT" sz="1200" dirty="0" err="1"/>
              <a:t>torsion</a:t>
            </a:r>
            <a:r>
              <a:rPr lang="pt-PT" sz="1200" dirty="0"/>
              <a:t>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51F2029-7185-9D41-AE3E-2D8D8CED62AD}"/>
              </a:ext>
            </a:extLst>
          </p:cNvPr>
          <p:cNvSpPr txBox="1"/>
          <p:nvPr/>
        </p:nvSpPr>
        <p:spPr>
          <a:xfrm>
            <a:off x="3714505" y="964531"/>
            <a:ext cx="1396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Trochophore</a:t>
            </a:r>
            <a:endParaRPr lang="pt-PT" b="1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CF512748-6081-984D-865F-1FE25EB01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729" t="4613" b="50000"/>
          <a:stretch/>
        </p:blipFill>
        <p:spPr>
          <a:xfrm>
            <a:off x="3434666" y="1524562"/>
            <a:ext cx="1956596" cy="1819395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E34BF10-7E4A-424E-AB77-38CB679456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0186" b="70795"/>
          <a:stretch/>
        </p:blipFill>
        <p:spPr>
          <a:xfrm>
            <a:off x="734736" y="1507488"/>
            <a:ext cx="1709029" cy="1819394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B41FDD5E-8861-5F40-BF40-7957F5CDC131}"/>
              </a:ext>
            </a:extLst>
          </p:cNvPr>
          <p:cNvSpPr txBox="1"/>
          <p:nvPr/>
        </p:nvSpPr>
        <p:spPr>
          <a:xfrm>
            <a:off x="1295034" y="1061211"/>
            <a:ext cx="588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EGG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EA74F3C8-582D-0140-A405-F77DC74B4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6649" y="1522137"/>
            <a:ext cx="1848896" cy="1824244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41F537E-ACA8-7B45-9C0A-A8E17B0CD9B2}"/>
              </a:ext>
            </a:extLst>
          </p:cNvPr>
          <p:cNvSpPr/>
          <p:nvPr/>
        </p:nvSpPr>
        <p:spPr>
          <a:xfrm>
            <a:off x="10609509" y="2562779"/>
            <a:ext cx="2380908" cy="297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b="1" dirty="0">
                <a:latin typeface="Times" pitchFamily="2" charset="0"/>
              </a:rPr>
              <a:t>Abbreviations:</a:t>
            </a:r>
            <a:endParaRPr lang="en-GB" sz="1100" dirty="0">
              <a:latin typeface="Times" pitchFamily="2" charset="0"/>
            </a:endParaRPr>
          </a:p>
          <a:p>
            <a:r>
              <a:rPr lang="en-GB" sz="1100" dirty="0">
                <a:latin typeface="Times" pitchFamily="2" charset="0"/>
              </a:rPr>
              <a:t>act, apical ciliary tuft; </a:t>
            </a:r>
          </a:p>
          <a:p>
            <a:r>
              <a:rPr lang="en-GB" sz="1100" dirty="0" err="1">
                <a:latin typeface="Times" pitchFamily="2" charset="0"/>
              </a:rPr>
              <a:t>alr</a:t>
            </a:r>
            <a:r>
              <a:rPr lang="en-GB" sz="1100" dirty="0">
                <a:latin typeface="Times" pitchFamily="2" charset="0"/>
              </a:rPr>
              <a:t>, accessory larval retractor; </a:t>
            </a:r>
          </a:p>
          <a:p>
            <a:r>
              <a:rPr lang="en-GB" sz="1100" dirty="0">
                <a:latin typeface="Times" pitchFamily="2" charset="0"/>
              </a:rPr>
              <a:t>ft, anlage of foot; </a:t>
            </a:r>
          </a:p>
          <a:p>
            <a:r>
              <a:rPr lang="en-GB" sz="1100" dirty="0" err="1">
                <a:latin typeface="Times" pitchFamily="2" charset="0"/>
              </a:rPr>
              <a:t>Hpf</a:t>
            </a:r>
            <a:r>
              <a:rPr lang="en-GB" sz="1100" dirty="0">
                <a:latin typeface="Times" pitchFamily="2" charset="0"/>
              </a:rPr>
              <a:t>, hours post fertilization</a:t>
            </a:r>
          </a:p>
          <a:p>
            <a:r>
              <a:rPr lang="en-GB" sz="1100" dirty="0" err="1">
                <a:latin typeface="Times" pitchFamily="2" charset="0"/>
              </a:rPr>
              <a:t>lmf</a:t>
            </a:r>
            <a:r>
              <a:rPr lang="en-GB" sz="1100" dirty="0">
                <a:latin typeface="Times" pitchFamily="2" charset="0"/>
              </a:rPr>
              <a:t>, longitudinal mantle fibres, </a:t>
            </a:r>
          </a:p>
          <a:p>
            <a:r>
              <a:rPr lang="en-GB" sz="1100" dirty="0" err="1">
                <a:latin typeface="Times" pitchFamily="2" charset="0"/>
              </a:rPr>
              <a:t>lsm</a:t>
            </a:r>
            <a:r>
              <a:rPr lang="en-GB" sz="1100" dirty="0">
                <a:latin typeface="Times" pitchFamily="2" charset="0"/>
              </a:rPr>
              <a:t>, left shell muscle, </a:t>
            </a:r>
          </a:p>
          <a:p>
            <a:r>
              <a:rPr lang="en-GB" sz="1100" dirty="0">
                <a:latin typeface="Times" pitchFamily="2" charset="0"/>
              </a:rPr>
              <a:t>mf, mantle fold; </a:t>
            </a:r>
          </a:p>
          <a:p>
            <a:r>
              <a:rPr lang="en-GB" sz="1100" dirty="0" err="1">
                <a:latin typeface="Times" pitchFamily="2" charset="0"/>
              </a:rPr>
              <a:t>mlr</a:t>
            </a:r>
            <a:r>
              <a:rPr lang="en-GB" sz="1100" dirty="0">
                <a:latin typeface="Times" pitchFamily="2" charset="0"/>
              </a:rPr>
              <a:t>, main larval retractor; </a:t>
            </a:r>
          </a:p>
          <a:p>
            <a:r>
              <a:rPr lang="en-GB" sz="1100" dirty="0">
                <a:latin typeface="Times" pitchFamily="2" charset="0"/>
              </a:rPr>
              <a:t>op, operculum; </a:t>
            </a:r>
          </a:p>
          <a:p>
            <a:r>
              <a:rPr lang="en-GB" sz="1100" dirty="0" err="1">
                <a:latin typeface="Times" pitchFamily="2" charset="0"/>
              </a:rPr>
              <a:t>pt</a:t>
            </a:r>
            <a:r>
              <a:rPr lang="en-GB" sz="1100" dirty="0">
                <a:latin typeface="Times" pitchFamily="2" charset="0"/>
              </a:rPr>
              <a:t>, prototroch.</a:t>
            </a:r>
          </a:p>
          <a:p>
            <a:r>
              <a:rPr lang="en-GB" sz="1100" dirty="0">
                <a:latin typeface="Times" pitchFamily="2" charset="0"/>
              </a:rPr>
              <a:t>pp, pedal plexus, </a:t>
            </a:r>
          </a:p>
          <a:p>
            <a:r>
              <a:rPr lang="en-GB" sz="1100" dirty="0" err="1">
                <a:latin typeface="Times" pitchFamily="2" charset="0"/>
              </a:rPr>
              <a:t>rsm</a:t>
            </a:r>
            <a:r>
              <a:rPr lang="en-GB" sz="1100" dirty="0">
                <a:latin typeface="Times" pitchFamily="2" charset="0"/>
              </a:rPr>
              <a:t>, right shell muscle, </a:t>
            </a:r>
          </a:p>
          <a:p>
            <a:r>
              <a:rPr lang="en-GB" sz="1100" dirty="0" err="1">
                <a:latin typeface="Times" pitchFamily="2" charset="0"/>
              </a:rPr>
              <a:t>te</a:t>
            </a:r>
            <a:r>
              <a:rPr lang="en-GB" sz="1100" dirty="0">
                <a:latin typeface="Times" pitchFamily="2" charset="0"/>
              </a:rPr>
              <a:t>, cephalic tentacle, </a:t>
            </a:r>
          </a:p>
          <a:p>
            <a:r>
              <a:rPr lang="en-GB" sz="1100" dirty="0" err="1">
                <a:latin typeface="Times" pitchFamily="2" charset="0"/>
              </a:rPr>
              <a:t>tmf</a:t>
            </a:r>
            <a:r>
              <a:rPr lang="en-GB" sz="1100" dirty="0">
                <a:latin typeface="Times" pitchFamily="2" charset="0"/>
              </a:rPr>
              <a:t>, transversal mantle fibres, </a:t>
            </a:r>
          </a:p>
          <a:p>
            <a:r>
              <a:rPr lang="en-GB" sz="1100" dirty="0" err="1">
                <a:latin typeface="Times" pitchFamily="2" charset="0"/>
              </a:rPr>
              <a:t>vh</a:t>
            </a:r>
            <a:r>
              <a:rPr lang="en-GB" sz="1100" dirty="0">
                <a:latin typeface="Times" pitchFamily="2" charset="0"/>
              </a:rPr>
              <a:t>, visceral hump, </a:t>
            </a:r>
          </a:p>
          <a:p>
            <a:r>
              <a:rPr lang="en-GB" sz="1100" dirty="0" err="1">
                <a:latin typeface="Times" pitchFamily="2" charset="0"/>
              </a:rPr>
              <a:t>vr</a:t>
            </a:r>
            <a:r>
              <a:rPr lang="en-GB" sz="1100" dirty="0">
                <a:latin typeface="Times" pitchFamily="2" charset="0"/>
              </a:rPr>
              <a:t>, velum (muscle)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E738BAC-1384-3E41-906C-80B7819B6F76}"/>
              </a:ext>
            </a:extLst>
          </p:cNvPr>
          <p:cNvSpPr txBox="1"/>
          <p:nvPr/>
        </p:nvSpPr>
        <p:spPr>
          <a:xfrm>
            <a:off x="7056902" y="4318665"/>
            <a:ext cx="21913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Metamorphosis</a:t>
            </a:r>
            <a:endParaRPr lang="pt-PT" sz="1200" dirty="0"/>
          </a:p>
          <a:p>
            <a:pPr algn="ctr"/>
            <a:r>
              <a:rPr lang="pt-PT" sz="1200" dirty="0" err="1"/>
              <a:t>Defined</a:t>
            </a:r>
            <a:r>
              <a:rPr lang="pt-PT" sz="1200" dirty="0"/>
              <a:t> </a:t>
            </a:r>
            <a:r>
              <a:rPr lang="pt-PT" sz="1200" dirty="0" err="1"/>
              <a:t>by</a:t>
            </a:r>
            <a:r>
              <a:rPr lang="pt-PT" sz="1200" dirty="0"/>
              <a:t> </a:t>
            </a:r>
            <a:r>
              <a:rPr lang="pt-PT" sz="1200" dirty="0" err="1"/>
              <a:t>the</a:t>
            </a:r>
            <a:r>
              <a:rPr lang="pt-PT" sz="1200" dirty="0"/>
              <a:t>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200" dirty="0" err="1"/>
              <a:t>reduction</a:t>
            </a:r>
            <a:r>
              <a:rPr lang="pt-PT" sz="1200" dirty="0"/>
              <a:t> (</a:t>
            </a:r>
            <a:r>
              <a:rPr lang="pt-PT" sz="1200" dirty="0" err="1"/>
              <a:t>loss</a:t>
            </a:r>
            <a:r>
              <a:rPr lang="pt-PT" sz="1200" dirty="0"/>
              <a:t>) </a:t>
            </a:r>
            <a:r>
              <a:rPr lang="pt-PT" sz="1200" dirty="0" err="1"/>
              <a:t>of</a:t>
            </a:r>
            <a:r>
              <a:rPr lang="pt-PT" sz="1200" dirty="0"/>
              <a:t> </a:t>
            </a:r>
            <a:r>
              <a:rPr lang="pt-PT" sz="1200" dirty="0" err="1"/>
              <a:t>the</a:t>
            </a:r>
            <a:r>
              <a:rPr lang="pt-PT" sz="1200" dirty="0"/>
              <a:t> velum.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200" dirty="0" err="1"/>
              <a:t>presence</a:t>
            </a:r>
            <a:r>
              <a:rPr lang="pt-PT" sz="1200" dirty="0"/>
              <a:t> </a:t>
            </a:r>
            <a:r>
              <a:rPr lang="pt-PT" sz="1200" dirty="0" err="1"/>
              <a:t>of</a:t>
            </a:r>
            <a:r>
              <a:rPr lang="pt-PT" sz="1200" dirty="0"/>
              <a:t> </a:t>
            </a:r>
            <a:r>
              <a:rPr lang="pt-PT" sz="1200" dirty="0" err="1"/>
              <a:t>food</a:t>
            </a:r>
            <a:r>
              <a:rPr lang="pt-PT" sz="1200" dirty="0"/>
              <a:t> in </a:t>
            </a:r>
            <a:r>
              <a:rPr lang="pt-PT" sz="1200" dirty="0" err="1"/>
              <a:t>the</a:t>
            </a:r>
            <a:r>
              <a:rPr lang="pt-PT" sz="1200" dirty="0"/>
              <a:t> </a:t>
            </a:r>
            <a:r>
              <a:rPr lang="pt-PT" sz="1200" dirty="0" err="1"/>
              <a:t>gut</a:t>
            </a:r>
            <a:r>
              <a:rPr lang="pt-PT" sz="1200" dirty="0"/>
              <a:t>.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B7ACFBA-5EC2-5547-9288-8402843E23C8}"/>
              </a:ext>
            </a:extLst>
          </p:cNvPr>
          <p:cNvSpPr/>
          <p:nvPr/>
        </p:nvSpPr>
        <p:spPr>
          <a:xfrm>
            <a:off x="382651" y="4215660"/>
            <a:ext cx="243493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b="1" dirty="0" err="1">
                <a:latin typeface="Times" pitchFamily="2" charset="0"/>
              </a:rPr>
              <a:t>Adult</a:t>
            </a:r>
            <a:endParaRPr lang="pt-PT" b="1" dirty="0">
              <a:latin typeface="Times" pitchFamily="2" charset="0"/>
            </a:endParaRPr>
          </a:p>
          <a:p>
            <a:pPr algn="ctr"/>
            <a:r>
              <a:rPr lang="pt-PT" sz="1200" b="1" dirty="0" err="1">
                <a:latin typeface="Times" pitchFamily="2" charset="0"/>
              </a:rPr>
              <a:t>S</a:t>
            </a:r>
            <a:r>
              <a:rPr lang="pt-PT" sz="1200" dirty="0" err="1"/>
              <a:t>ize</a:t>
            </a:r>
            <a:r>
              <a:rPr lang="pt-PT" sz="1200" dirty="0"/>
              <a:t> </a:t>
            </a:r>
            <a:r>
              <a:rPr lang="pt-PT" sz="1200" dirty="0" err="1"/>
              <a:t>at</a:t>
            </a:r>
            <a:r>
              <a:rPr lang="pt-PT" sz="1200" dirty="0"/>
              <a:t> </a:t>
            </a:r>
            <a:r>
              <a:rPr lang="pt-PT" sz="1200" dirty="0" err="1"/>
              <a:t>first</a:t>
            </a:r>
            <a:r>
              <a:rPr lang="pt-PT" sz="1200" dirty="0"/>
              <a:t> </a:t>
            </a:r>
            <a:r>
              <a:rPr lang="pt-PT" sz="1200" dirty="0" err="1"/>
              <a:t>maturity</a:t>
            </a:r>
            <a:r>
              <a:rPr lang="pt-PT" sz="1200" dirty="0"/>
              <a:t> = 37.5mm</a:t>
            </a:r>
          </a:p>
          <a:p>
            <a:pPr algn="ctr"/>
            <a:r>
              <a:rPr lang="pt-PT" sz="1200" dirty="0"/>
              <a:t>Age </a:t>
            </a:r>
            <a:r>
              <a:rPr lang="pt-PT" sz="1200" dirty="0" err="1"/>
              <a:t>at</a:t>
            </a:r>
            <a:r>
              <a:rPr lang="pt-PT" sz="1200" dirty="0"/>
              <a:t> </a:t>
            </a:r>
            <a:r>
              <a:rPr lang="pt-PT" sz="1200" dirty="0" err="1"/>
              <a:t>first</a:t>
            </a:r>
            <a:r>
              <a:rPr lang="pt-PT" sz="1200" dirty="0"/>
              <a:t> </a:t>
            </a:r>
            <a:r>
              <a:rPr lang="pt-PT" sz="1200" dirty="0" err="1"/>
              <a:t>maturity</a:t>
            </a:r>
            <a:r>
              <a:rPr lang="pt-PT" sz="1200" dirty="0"/>
              <a:t> = 2 </a:t>
            </a:r>
            <a:r>
              <a:rPr lang="pt-PT" sz="1200" dirty="0" err="1"/>
              <a:t>years</a:t>
            </a:r>
            <a:endParaRPr lang="pt-PT" sz="1200" dirty="0"/>
          </a:p>
        </p:txBody>
      </p:sp>
      <p:cxnSp>
        <p:nvCxnSpPr>
          <p:cNvPr id="20" name="Conexão Reta Unidirecional 19">
            <a:extLst>
              <a:ext uri="{FF2B5EF4-FFF2-40B4-BE49-F238E27FC236}">
                <a16:creationId xmlns:a16="http://schemas.microsoft.com/office/drawing/2014/main" id="{475758E7-231C-E64F-A2A1-9D9C71A4B111}"/>
              </a:ext>
            </a:extLst>
          </p:cNvPr>
          <p:cNvCxnSpPr>
            <a:stCxn id="12" idx="3"/>
            <a:endCxn id="11" idx="1"/>
          </p:cNvCxnSpPr>
          <p:nvPr/>
        </p:nvCxnSpPr>
        <p:spPr>
          <a:xfrm>
            <a:off x="2443765" y="2417187"/>
            <a:ext cx="990903" cy="170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A560353C-1FFD-844E-BABD-B6644A114493}"/>
              </a:ext>
            </a:extLst>
          </p:cNvPr>
          <p:cNvSpPr txBox="1"/>
          <p:nvPr/>
        </p:nvSpPr>
        <p:spPr>
          <a:xfrm>
            <a:off x="2425152" y="2484891"/>
            <a:ext cx="1035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/>
              <a:t>8-9 </a:t>
            </a:r>
          </a:p>
          <a:p>
            <a:pPr algn="ctr"/>
            <a:r>
              <a:rPr lang="en-GB" sz="1400" dirty="0">
                <a:latin typeface="Times" pitchFamily="2" charset="0"/>
              </a:rPr>
              <a:t>hours post fertilization (</a:t>
            </a:r>
            <a:r>
              <a:rPr lang="en-GB" sz="1400" dirty="0" err="1">
                <a:latin typeface="Times" pitchFamily="2" charset="0"/>
              </a:rPr>
              <a:t>hpf</a:t>
            </a:r>
            <a:r>
              <a:rPr lang="en-GB" sz="1400" dirty="0">
                <a:latin typeface="Times" pitchFamily="2" charset="0"/>
              </a:rPr>
              <a:t>)</a:t>
            </a:r>
          </a:p>
        </p:txBody>
      </p:sp>
      <p:cxnSp>
        <p:nvCxnSpPr>
          <p:cNvPr id="22" name="Conexão Reta Unidirecional 21">
            <a:extLst>
              <a:ext uri="{FF2B5EF4-FFF2-40B4-BE49-F238E27FC236}">
                <a16:creationId xmlns:a16="http://schemas.microsoft.com/office/drawing/2014/main" id="{36D93A11-3BBF-8E44-B151-A9A31F84E80B}"/>
              </a:ext>
            </a:extLst>
          </p:cNvPr>
          <p:cNvCxnSpPr>
            <a:cxnSpLocks/>
            <a:stCxn id="11" idx="3"/>
            <a:endCxn id="14" idx="1"/>
          </p:cNvCxnSpPr>
          <p:nvPr/>
        </p:nvCxnSpPr>
        <p:spPr>
          <a:xfrm>
            <a:off x="5391264" y="2434260"/>
            <a:ext cx="81538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23AB7CF-C8E4-7B43-B260-FCA008F30C3D}"/>
              </a:ext>
            </a:extLst>
          </p:cNvPr>
          <p:cNvSpPr txBox="1"/>
          <p:nvPr/>
        </p:nvSpPr>
        <p:spPr>
          <a:xfrm>
            <a:off x="5335912" y="2520947"/>
            <a:ext cx="8869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36-41 </a:t>
            </a:r>
            <a:r>
              <a:rPr lang="pt-PT" sz="1400" dirty="0" err="1"/>
              <a:t>hpf</a:t>
            </a:r>
            <a:endParaRPr lang="pt-PT" sz="1400" dirty="0"/>
          </a:p>
        </p:txBody>
      </p:sp>
      <p:sp>
        <p:nvSpPr>
          <p:cNvPr id="40" name="Chaveta à Esquerda 39">
            <a:extLst>
              <a:ext uri="{FF2B5EF4-FFF2-40B4-BE49-F238E27FC236}">
                <a16:creationId xmlns:a16="http://schemas.microsoft.com/office/drawing/2014/main" id="{7E526246-0D96-C14F-9C11-24C23D489E21}"/>
              </a:ext>
            </a:extLst>
          </p:cNvPr>
          <p:cNvSpPr/>
          <p:nvPr/>
        </p:nvSpPr>
        <p:spPr>
          <a:xfrm rot="16200000">
            <a:off x="7959087" y="1587605"/>
            <a:ext cx="243960" cy="3881838"/>
          </a:xfrm>
          <a:prstGeom prst="leftBrace">
            <a:avLst>
              <a:gd name="adj1" fmla="val 8333"/>
              <a:gd name="adj2" fmla="val 503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42" name="Conexão Reta Unidirecional 41">
            <a:extLst>
              <a:ext uri="{FF2B5EF4-FFF2-40B4-BE49-F238E27FC236}">
                <a16:creationId xmlns:a16="http://schemas.microsoft.com/office/drawing/2014/main" id="{36BBC8BD-894E-9849-AC65-69D797F718E9}"/>
              </a:ext>
            </a:extLst>
          </p:cNvPr>
          <p:cNvCxnSpPr>
            <a:cxnSpLocks/>
          </p:cNvCxnSpPr>
          <p:nvPr/>
        </p:nvCxnSpPr>
        <p:spPr>
          <a:xfrm>
            <a:off x="8084820" y="3766086"/>
            <a:ext cx="0" cy="504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xão Reta Unidirecional 44">
            <a:extLst>
              <a:ext uri="{FF2B5EF4-FFF2-40B4-BE49-F238E27FC236}">
                <a16:creationId xmlns:a16="http://schemas.microsoft.com/office/drawing/2014/main" id="{A8EA8B94-FADB-F748-9EB9-C0BD43C8CE70}"/>
              </a:ext>
            </a:extLst>
          </p:cNvPr>
          <p:cNvCxnSpPr/>
          <p:nvPr/>
        </p:nvCxnSpPr>
        <p:spPr>
          <a:xfrm flipH="1">
            <a:off x="5840891" y="4584992"/>
            <a:ext cx="1279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xão Reta Unidirecional 45">
            <a:extLst>
              <a:ext uri="{FF2B5EF4-FFF2-40B4-BE49-F238E27FC236}">
                <a16:creationId xmlns:a16="http://schemas.microsoft.com/office/drawing/2014/main" id="{FFE30E5C-4456-034E-B292-3B41B740BFD7}"/>
              </a:ext>
            </a:extLst>
          </p:cNvPr>
          <p:cNvCxnSpPr/>
          <p:nvPr/>
        </p:nvCxnSpPr>
        <p:spPr>
          <a:xfrm flipH="1">
            <a:off x="2817583" y="4584992"/>
            <a:ext cx="1279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xão Reta Unidirecional 47">
            <a:extLst>
              <a:ext uri="{FF2B5EF4-FFF2-40B4-BE49-F238E27FC236}">
                <a16:creationId xmlns:a16="http://schemas.microsoft.com/office/drawing/2014/main" id="{AF9D8F79-A56F-4548-B87C-3BE8A1D036EB}"/>
              </a:ext>
            </a:extLst>
          </p:cNvPr>
          <p:cNvCxnSpPr>
            <a:cxnSpLocks/>
            <a:stCxn id="18" idx="0"/>
            <a:endCxn id="12" idx="2"/>
          </p:cNvCxnSpPr>
          <p:nvPr/>
        </p:nvCxnSpPr>
        <p:spPr>
          <a:xfrm flipH="1" flipV="1">
            <a:off x="1589251" y="3326882"/>
            <a:ext cx="10867" cy="888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tângulo 52">
            <a:extLst>
              <a:ext uri="{FF2B5EF4-FFF2-40B4-BE49-F238E27FC236}">
                <a16:creationId xmlns:a16="http://schemas.microsoft.com/office/drawing/2014/main" id="{22343EEE-CF11-3244-8882-7635FF1B323C}"/>
              </a:ext>
            </a:extLst>
          </p:cNvPr>
          <p:cNvSpPr/>
          <p:nvPr/>
        </p:nvSpPr>
        <p:spPr>
          <a:xfrm>
            <a:off x="4738464" y="3011757"/>
            <a:ext cx="5825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>
                <a:solidFill>
                  <a:schemeClr val="bg1"/>
                </a:solidFill>
              </a:rPr>
              <a:t>51 </a:t>
            </a:r>
            <a:r>
              <a:rPr lang="pt-PT" sz="1200" dirty="0" err="1">
                <a:solidFill>
                  <a:schemeClr val="bg1"/>
                </a:solidFill>
              </a:rPr>
              <a:t>hpf</a:t>
            </a:r>
            <a:endParaRPr lang="pt-PT" sz="1200" dirty="0">
              <a:solidFill>
                <a:schemeClr val="bg1"/>
              </a:solidFill>
            </a:endParaRP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A8397257-0562-1D49-8481-AEEAC77FE0EE}"/>
              </a:ext>
            </a:extLst>
          </p:cNvPr>
          <p:cNvSpPr/>
          <p:nvPr/>
        </p:nvSpPr>
        <p:spPr>
          <a:xfrm>
            <a:off x="7456687" y="3049885"/>
            <a:ext cx="5825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>
                <a:solidFill>
                  <a:schemeClr val="bg1"/>
                </a:solidFill>
              </a:rPr>
              <a:t>54 </a:t>
            </a:r>
            <a:r>
              <a:rPr lang="pt-PT" sz="1200" dirty="0" err="1">
                <a:solidFill>
                  <a:schemeClr val="bg1"/>
                </a:solidFill>
              </a:rPr>
              <a:t>hpf</a:t>
            </a:r>
            <a:endParaRPr lang="pt-PT" sz="1200" dirty="0">
              <a:solidFill>
                <a:schemeClr val="bg1"/>
              </a:solidFill>
            </a:endParaRP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FF9F009D-5BBD-3E44-A889-7D74C7CE0749}"/>
              </a:ext>
            </a:extLst>
          </p:cNvPr>
          <p:cNvSpPr/>
          <p:nvPr/>
        </p:nvSpPr>
        <p:spPr>
          <a:xfrm>
            <a:off x="9415898" y="3268045"/>
            <a:ext cx="6610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/>
              <a:t>147 </a:t>
            </a:r>
            <a:r>
              <a:rPr lang="pt-PT" sz="1200" dirty="0" err="1"/>
              <a:t>hpf</a:t>
            </a:r>
            <a:endParaRPr lang="pt-PT" sz="1200" dirty="0"/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1F12E2A8-FF04-3640-9120-79EC63F733C1}"/>
              </a:ext>
            </a:extLst>
          </p:cNvPr>
          <p:cNvSpPr txBox="1"/>
          <p:nvPr/>
        </p:nvSpPr>
        <p:spPr>
          <a:xfrm>
            <a:off x="8028734" y="3860655"/>
            <a:ext cx="7410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170 </a:t>
            </a:r>
            <a:r>
              <a:rPr lang="pt-PT" sz="1400" dirty="0" err="1"/>
              <a:t>hpf</a:t>
            </a:r>
            <a:endParaRPr lang="pt-PT" sz="1400" dirty="0"/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BC54A8AC-40B7-8B4B-82A6-F7E7E948915B}"/>
              </a:ext>
            </a:extLst>
          </p:cNvPr>
          <p:cNvSpPr/>
          <p:nvPr/>
        </p:nvSpPr>
        <p:spPr>
          <a:xfrm>
            <a:off x="4840233" y="6304706"/>
            <a:ext cx="1674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200" dirty="0">
                <a:latin typeface="Times" pitchFamily="2" charset="0"/>
              </a:rPr>
              <a:t>1–5 </a:t>
            </a:r>
            <a:r>
              <a:rPr lang="pt-PT" sz="1200" dirty="0" err="1">
                <a:latin typeface="Times" pitchFamily="2" charset="0"/>
              </a:rPr>
              <a:t>days</a:t>
            </a:r>
            <a:r>
              <a:rPr lang="pt-PT" sz="1200" dirty="0">
                <a:latin typeface="Times" pitchFamily="2" charset="0"/>
              </a:rPr>
              <a:t> </a:t>
            </a:r>
            <a:r>
              <a:rPr lang="pt-PT" sz="1200" dirty="0" err="1">
                <a:latin typeface="Times" pitchFamily="2" charset="0"/>
              </a:rPr>
              <a:t>after</a:t>
            </a:r>
            <a:endParaRPr lang="pt-PT" sz="1200" dirty="0">
              <a:latin typeface="Times" pitchFamily="2" charset="0"/>
            </a:endParaRPr>
          </a:p>
          <a:p>
            <a:pPr algn="ctr"/>
            <a:r>
              <a:rPr lang="pt-PT" sz="1200" dirty="0" err="1">
                <a:latin typeface="Times" pitchFamily="2" charset="0"/>
              </a:rPr>
              <a:t>metamorphosis</a:t>
            </a:r>
            <a:endParaRPr lang="pt-PT" sz="1400" dirty="0">
              <a:latin typeface="Times" pitchFamily="2" charset="0"/>
            </a:endParaRPr>
          </a:p>
        </p:txBody>
      </p:sp>
      <p:pic>
        <p:nvPicPr>
          <p:cNvPr id="60" name="Imagem 59">
            <a:extLst>
              <a:ext uri="{FF2B5EF4-FFF2-40B4-BE49-F238E27FC236}">
                <a16:creationId xmlns:a16="http://schemas.microsoft.com/office/drawing/2014/main" id="{BF7EC8C9-412E-D341-9FF1-8F87F16882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842" b="89966" l="7001" r="94380">
                        <a14:foregroundMark x1="7025" y1="52326" x2="7025" y2="52326"/>
                        <a14:foregroundMark x1="28513" y1="6675" x2="28513" y2="6675"/>
                        <a14:foregroundMark x1="92248" y1="54737" x2="92248" y2="54737"/>
                        <a14:foregroundMark x1="94404" y1="53144" x2="94404" y2="53144"/>
                        <a14:foregroundMark x1="87815" y1="43023" x2="87815" y2="43023"/>
                        <a14:foregroundMark x1="67926" y1="18389" x2="64196" y2="27993"/>
                        <a14:foregroundMark x1="64196" y1="27993" x2="62040" y2="41042"/>
                        <a14:foregroundMark x1="62040" y1="41042" x2="62379" y2="54264"/>
                        <a14:foregroundMark x1="62379" y1="54264" x2="67224" y2="73514"/>
                        <a14:foregroundMark x1="67224" y1="73514" x2="72553" y2="78295"/>
                        <a14:foregroundMark x1="72553" y1="78295" x2="79385" y2="73428"/>
                        <a14:foregroundMark x1="79385" y1="73428" x2="81686" y2="66322"/>
                        <a14:foregroundMark x1="81686" y1="66322" x2="81444" y2="50646"/>
                        <a14:foregroundMark x1="81444" y1="50646" x2="77132" y2="33936"/>
                        <a14:foregroundMark x1="61119" y1="23643" x2="60610" y2="31438"/>
                        <a14:foregroundMark x1="60610" y1="31438" x2="56541" y2="48751"/>
                        <a14:foregroundMark x1="56541" y1="48751" x2="58891" y2="63006"/>
                        <a14:foregroundMark x1="58891" y1="63006" x2="63299" y2="75409"/>
                        <a14:foregroundMark x1="63299" y1="75409" x2="67054" y2="78553"/>
                        <a14:foregroundMark x1="67054" y1="78553" x2="77641" y2="80965"/>
                        <a14:foregroundMark x1="77641" y1="80965" x2="82389" y2="79974"/>
                        <a14:foregroundMark x1="82389" y1="79974" x2="92636" y2="53790"/>
                        <a14:foregroundMark x1="92636" y1="53790" x2="90988" y2="45349"/>
                        <a14:foregroundMark x1="90988" y1="45349" x2="84545" y2="22825"/>
                        <a14:foregroundMark x1="84545" y1="22825" x2="81177" y2="18605"/>
                        <a14:foregroundMark x1="81177" y1="18605" x2="72214" y2="13566"/>
                        <a14:foregroundMark x1="72214" y1="13566" x2="63227" y2="20672"/>
                        <a14:foregroundMark x1="63227" y1="20672" x2="61458" y2="23213"/>
                        <a14:foregroundMark x1="25436" y1="2842" x2="27713" y2="3015"/>
                        <a14:backgroundMark x1="48280" y1="36779" x2="50775" y2="51120"/>
                        <a14:backgroundMark x1="79070" y1="9302" x2="79990" y2="12102"/>
                        <a14:backgroundMark x1="92151" y1="67485" x2="91570" y2="72524"/>
                        <a14:backgroundMark x1="96003" y1="50904" x2="96221" y2="54350"/>
                        <a14:backgroundMark x1="41909" y1="15978" x2="43387" y2="18992"/>
                        <a14:backgroundMark x1="82946" y1="88674" x2="82946" y2="88674"/>
                        <a14:backgroundMark x1="82243" y1="88501" x2="78513" y2="89879"/>
                        <a14:backgroundMark x1="78731" y1="89276" x2="81468" y2="88674"/>
                        <a14:backgroundMark x1="49176" y1="66667" x2="42151" y2="82644"/>
                        <a14:backgroundMark x1="40310" y1="86047" x2="38614" y2="880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6614" y="5011393"/>
            <a:ext cx="2434930" cy="1369648"/>
          </a:xfrm>
          <a:prstGeom prst="rect">
            <a:avLst/>
          </a:prstGeom>
        </p:spPr>
      </p:pic>
      <p:sp>
        <p:nvSpPr>
          <p:cNvPr id="61" name="Retângulo 60">
            <a:extLst>
              <a:ext uri="{FF2B5EF4-FFF2-40B4-BE49-F238E27FC236}">
                <a16:creationId xmlns:a16="http://schemas.microsoft.com/office/drawing/2014/main" id="{1D8960F7-425E-794E-9C60-CBEDC48A85BA}"/>
              </a:ext>
            </a:extLst>
          </p:cNvPr>
          <p:cNvSpPr/>
          <p:nvPr/>
        </p:nvSpPr>
        <p:spPr>
          <a:xfrm>
            <a:off x="303762" y="6374675"/>
            <a:ext cx="16741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200" i="1" dirty="0" err="1">
                <a:latin typeface="Times" pitchFamily="2" charset="0"/>
              </a:rPr>
              <a:t>Patella</a:t>
            </a:r>
            <a:r>
              <a:rPr lang="pt-PT" sz="1200" i="1" dirty="0">
                <a:latin typeface="Times" pitchFamily="2" charset="0"/>
              </a:rPr>
              <a:t> </a:t>
            </a:r>
            <a:r>
              <a:rPr lang="pt-PT" sz="1200" i="1" dirty="0" err="1">
                <a:latin typeface="Times" pitchFamily="2" charset="0"/>
              </a:rPr>
              <a:t>aspera</a:t>
            </a:r>
            <a:endParaRPr lang="pt-PT" sz="1400" i="1" dirty="0">
              <a:latin typeface="Times" pitchFamily="2" charset="0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F48CBAB3-956C-7649-9D50-BAF32E847284}"/>
              </a:ext>
            </a:extLst>
          </p:cNvPr>
          <p:cNvSpPr/>
          <p:nvPr/>
        </p:nvSpPr>
        <p:spPr>
          <a:xfrm>
            <a:off x="1489282" y="6374674"/>
            <a:ext cx="16741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200" i="1" dirty="0" err="1">
                <a:latin typeface="Times" pitchFamily="2" charset="0"/>
              </a:rPr>
              <a:t>Patella</a:t>
            </a:r>
            <a:r>
              <a:rPr lang="pt-PT" sz="1200" i="1" dirty="0">
                <a:latin typeface="Times" pitchFamily="2" charset="0"/>
              </a:rPr>
              <a:t> </a:t>
            </a:r>
            <a:r>
              <a:rPr lang="pt-PT" sz="1200" i="1" dirty="0" err="1">
                <a:latin typeface="Times" pitchFamily="2" charset="0"/>
              </a:rPr>
              <a:t>candei</a:t>
            </a:r>
            <a:endParaRPr lang="pt-PT" sz="1400" i="1" dirty="0">
              <a:latin typeface="Times" pitchFamily="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99B3C60-2856-C66A-B785-EEF7D7839B41}"/>
              </a:ext>
            </a:extLst>
          </p:cNvPr>
          <p:cNvSpPr txBox="1"/>
          <p:nvPr/>
        </p:nvSpPr>
        <p:spPr>
          <a:xfrm>
            <a:off x="3399143" y="3420524"/>
            <a:ext cx="2190283" cy="747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aspera</a:t>
            </a:r>
            <a:r>
              <a:rPr lang="pt-PT" sz="1400" i="1" dirty="0">
                <a:highlight>
                  <a:srgbClr val="00FF00"/>
                </a:highlight>
              </a:rPr>
              <a:t> </a:t>
            </a:r>
            <a:r>
              <a:rPr lang="pt-PT" sz="1400" dirty="0" err="1">
                <a:highlight>
                  <a:srgbClr val="00FF00"/>
                </a:highlight>
              </a:rPr>
              <a:t>and</a:t>
            </a:r>
            <a:r>
              <a:rPr lang="pt-PT" sz="1400" dirty="0">
                <a:highlight>
                  <a:srgbClr val="00FF00"/>
                </a:highlight>
              </a:rPr>
              <a:t> </a:t>
            </a:r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candei</a:t>
            </a:r>
            <a:r>
              <a:rPr lang="pt-PT" sz="1400" dirty="0">
                <a:highlight>
                  <a:srgbClr val="00FF00"/>
                </a:highlight>
              </a:rPr>
              <a:t>: </a:t>
            </a:r>
            <a:r>
              <a:rPr lang="pt-PT" sz="1400" dirty="0" err="1">
                <a:highlight>
                  <a:srgbClr val="00FF00"/>
                </a:highlight>
              </a:rPr>
              <a:t>trochophores</a:t>
            </a:r>
            <a:r>
              <a:rPr lang="pt-PT" sz="1400" dirty="0">
                <a:highlight>
                  <a:srgbClr val="00FF00"/>
                </a:highlight>
              </a:rPr>
              <a:t> in 17h </a:t>
            </a:r>
            <a:r>
              <a:rPr lang="pt-PT" sz="1400" dirty="0" err="1">
                <a:highlight>
                  <a:srgbClr val="00FF00"/>
                </a:highlight>
              </a:rPr>
              <a:t>post-fertilization</a:t>
            </a:r>
            <a:r>
              <a:rPr lang="pt-PT" sz="1400" dirty="0">
                <a:highlight>
                  <a:srgbClr val="00FF00"/>
                </a:highlight>
              </a:rPr>
              <a:t>*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E7568C0-5D1C-0FFC-5A38-8286361386D0}"/>
              </a:ext>
            </a:extLst>
          </p:cNvPr>
          <p:cNvSpPr txBox="1"/>
          <p:nvPr/>
        </p:nvSpPr>
        <p:spPr>
          <a:xfrm>
            <a:off x="8053359" y="7120396"/>
            <a:ext cx="49527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200" dirty="0"/>
              <a:t>*</a:t>
            </a:r>
            <a:r>
              <a:rPr lang="pt-PT" sz="1200" dirty="0" err="1"/>
              <a:t>https</a:t>
            </a:r>
            <a:r>
              <a:rPr lang="pt-PT" sz="1200" dirty="0"/>
              <a:t>://</a:t>
            </a:r>
            <a:r>
              <a:rPr lang="pt-PT" sz="1200" dirty="0" err="1"/>
              <a:t>www.frontiersin.org</a:t>
            </a:r>
            <a:r>
              <a:rPr lang="pt-PT" sz="1200" dirty="0"/>
              <a:t>/</a:t>
            </a:r>
            <a:r>
              <a:rPr lang="pt-PT" sz="1200" dirty="0" err="1"/>
              <a:t>articles</a:t>
            </a:r>
            <a:r>
              <a:rPr lang="pt-PT" sz="1200" dirty="0"/>
              <a:t>/10.3389/fmars.2022.884262/full#f4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CE92D82-3344-1F07-0D0E-D77A181FF5E9}"/>
              </a:ext>
            </a:extLst>
          </p:cNvPr>
          <p:cNvSpPr txBox="1"/>
          <p:nvPr/>
        </p:nvSpPr>
        <p:spPr>
          <a:xfrm>
            <a:off x="6126429" y="3570759"/>
            <a:ext cx="1899071" cy="747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aspera</a:t>
            </a:r>
            <a:r>
              <a:rPr lang="pt-PT" sz="1400" i="1" dirty="0">
                <a:highlight>
                  <a:srgbClr val="00FF00"/>
                </a:highlight>
              </a:rPr>
              <a:t> </a:t>
            </a:r>
            <a:r>
              <a:rPr lang="pt-PT" sz="1400" dirty="0" err="1">
                <a:highlight>
                  <a:srgbClr val="00FF00"/>
                </a:highlight>
              </a:rPr>
              <a:t>and</a:t>
            </a:r>
            <a:r>
              <a:rPr lang="pt-PT" sz="1400" dirty="0">
                <a:highlight>
                  <a:srgbClr val="00FF00"/>
                </a:highlight>
              </a:rPr>
              <a:t> </a:t>
            </a:r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candei</a:t>
            </a:r>
            <a:r>
              <a:rPr lang="pt-PT" sz="1400" dirty="0">
                <a:highlight>
                  <a:srgbClr val="00FF00"/>
                </a:highlight>
              </a:rPr>
              <a:t>: </a:t>
            </a:r>
            <a:r>
              <a:rPr lang="pt-PT" sz="1400" dirty="0" err="1">
                <a:highlight>
                  <a:srgbClr val="00FF00"/>
                </a:highlight>
              </a:rPr>
              <a:t>verliger</a:t>
            </a:r>
            <a:r>
              <a:rPr lang="pt-PT" sz="1400" dirty="0">
                <a:highlight>
                  <a:srgbClr val="00FF00"/>
                </a:highlight>
              </a:rPr>
              <a:t> in 48h </a:t>
            </a:r>
            <a:r>
              <a:rPr lang="pt-PT" sz="1400" dirty="0" err="1">
                <a:highlight>
                  <a:srgbClr val="00FF00"/>
                </a:highlight>
              </a:rPr>
              <a:t>post-fertilization</a:t>
            </a:r>
            <a:r>
              <a:rPr lang="pt-PT" sz="1400" dirty="0">
                <a:highlight>
                  <a:srgbClr val="00FF00"/>
                </a:highlight>
              </a:rPr>
              <a:t>* 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A70C6B4-1387-BD45-9979-4C59443BE8EA}"/>
              </a:ext>
            </a:extLst>
          </p:cNvPr>
          <p:cNvSpPr txBox="1"/>
          <p:nvPr/>
        </p:nvSpPr>
        <p:spPr>
          <a:xfrm>
            <a:off x="8711791" y="3521649"/>
            <a:ext cx="1899071" cy="747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aspera</a:t>
            </a:r>
            <a:r>
              <a:rPr lang="pt-PT" sz="1400" i="1" dirty="0">
                <a:highlight>
                  <a:srgbClr val="00FF00"/>
                </a:highlight>
              </a:rPr>
              <a:t> </a:t>
            </a:r>
            <a:r>
              <a:rPr lang="pt-PT" sz="1400" dirty="0" err="1">
                <a:highlight>
                  <a:srgbClr val="00FF00"/>
                </a:highlight>
              </a:rPr>
              <a:t>and</a:t>
            </a:r>
            <a:r>
              <a:rPr lang="pt-PT" sz="1400" dirty="0">
                <a:highlight>
                  <a:srgbClr val="00FF00"/>
                </a:highlight>
              </a:rPr>
              <a:t> </a:t>
            </a:r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candei</a:t>
            </a:r>
            <a:r>
              <a:rPr lang="pt-PT" sz="1400" dirty="0">
                <a:highlight>
                  <a:srgbClr val="00FF00"/>
                </a:highlight>
              </a:rPr>
              <a:t>: </a:t>
            </a:r>
            <a:r>
              <a:rPr lang="pt-PT" sz="1400" dirty="0" err="1">
                <a:highlight>
                  <a:srgbClr val="00FF00"/>
                </a:highlight>
              </a:rPr>
              <a:t>trochophores</a:t>
            </a:r>
            <a:r>
              <a:rPr lang="pt-PT" sz="1400" dirty="0">
                <a:highlight>
                  <a:srgbClr val="00FF00"/>
                </a:highlight>
              </a:rPr>
              <a:t> in 72h </a:t>
            </a:r>
            <a:r>
              <a:rPr lang="pt-PT" sz="1400" dirty="0" err="1">
                <a:highlight>
                  <a:srgbClr val="00FF00"/>
                </a:highlight>
              </a:rPr>
              <a:t>post-fertilization</a:t>
            </a:r>
            <a:r>
              <a:rPr lang="pt-PT" sz="1400" dirty="0">
                <a:highlight>
                  <a:srgbClr val="00FF00"/>
                </a:highlight>
              </a:rPr>
              <a:t>* 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16038836-A221-7836-2624-4AA9C36A2D5A}"/>
              </a:ext>
            </a:extLst>
          </p:cNvPr>
          <p:cNvSpPr txBox="1"/>
          <p:nvPr/>
        </p:nvSpPr>
        <p:spPr>
          <a:xfrm>
            <a:off x="10778232" y="765700"/>
            <a:ext cx="16623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dirty="0">
                <a:solidFill>
                  <a:srgbClr val="282828"/>
                </a:solidFill>
              </a:rPr>
              <a:t>(</a:t>
            </a:r>
            <a:r>
              <a:rPr lang="pt-PT" dirty="0" err="1">
                <a:solidFill>
                  <a:srgbClr val="282828"/>
                </a:solidFill>
              </a:rPr>
              <a:t>last</a:t>
            </a:r>
            <a:r>
              <a:rPr lang="pt-PT" dirty="0">
                <a:solidFill>
                  <a:srgbClr val="282828"/>
                </a:solidFill>
              </a:rPr>
              <a:t> larval </a:t>
            </a:r>
            <a:r>
              <a:rPr lang="pt-PT" dirty="0" err="1">
                <a:solidFill>
                  <a:srgbClr val="282828"/>
                </a:solidFill>
              </a:rPr>
              <a:t>stage</a:t>
            </a:r>
            <a:r>
              <a:rPr lang="pt-PT" dirty="0">
                <a:solidFill>
                  <a:srgbClr val="282828"/>
                </a:solidFill>
              </a:rPr>
              <a:t>)</a:t>
            </a:r>
            <a:endParaRPr lang="pt-PT" dirty="0"/>
          </a:p>
        </p:txBody>
      </p:sp>
      <p:cxnSp>
        <p:nvCxnSpPr>
          <p:cNvPr id="25" name="Conexão Reta Unidirecional 24">
            <a:extLst>
              <a:ext uri="{FF2B5EF4-FFF2-40B4-BE49-F238E27FC236}">
                <a16:creationId xmlns:a16="http://schemas.microsoft.com/office/drawing/2014/main" id="{2999E5B4-8C22-9F2A-8215-0CEA6E5EC50A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9625735" y="1088864"/>
            <a:ext cx="11524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17476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3944</TotalTime>
  <Words>333</Words>
  <Application>Microsoft Macintosh PowerPoint</Application>
  <PresentationFormat>Personalizados</PresentationFormat>
  <Paragraphs>84</Paragraphs>
  <Slides>3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MuktaMahee Regular</vt:lpstr>
      <vt:lpstr>Times</vt:lpstr>
      <vt:lpstr>Tema do Office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Joana Patrícia Reis Vasconcelos</dc:creator>
  <cp:lastModifiedBy>Joana Patrícia Reis Vasconcelos</cp:lastModifiedBy>
  <cp:revision>55</cp:revision>
  <dcterms:created xsi:type="dcterms:W3CDTF">2019-08-07T15:15:47Z</dcterms:created>
  <dcterms:modified xsi:type="dcterms:W3CDTF">2022-08-13T20:18:46Z</dcterms:modified>
</cp:coreProperties>
</file>

<file path=docProps/thumbnail.jpeg>
</file>